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Lst>
  <p:notesMasterIdLst>
    <p:notesMasterId r:id="rId19"/>
  </p:notesMasterIdLst>
  <p:handoutMasterIdLst>
    <p:handoutMasterId r:id="rId20"/>
  </p:handoutMasterIdLst>
  <p:sldIdLst>
    <p:sldId id="256" r:id="rId2"/>
    <p:sldId id="267" r:id="rId3"/>
    <p:sldId id="276" r:id="rId4"/>
    <p:sldId id="257" r:id="rId5"/>
    <p:sldId id="258" r:id="rId6"/>
    <p:sldId id="274" r:id="rId7"/>
    <p:sldId id="259" r:id="rId8"/>
    <p:sldId id="277" r:id="rId9"/>
    <p:sldId id="280" r:id="rId10"/>
    <p:sldId id="275" r:id="rId11"/>
    <p:sldId id="279" r:id="rId12"/>
    <p:sldId id="260" r:id="rId13"/>
    <p:sldId id="261" r:id="rId14"/>
    <p:sldId id="262" r:id="rId15"/>
    <p:sldId id="263" r:id="rId16"/>
    <p:sldId id="264" r:id="rId17"/>
    <p:sldId id="266"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124" autoAdjust="0"/>
  </p:normalViewPr>
  <p:slideViewPr>
    <p:cSldViewPr>
      <p:cViewPr varScale="1">
        <p:scale>
          <a:sx n="69" d="100"/>
          <a:sy n="69"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300"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A9DF7C2-6016-4494-BAE0-C42E79F2538E}" type="datetimeFigureOut">
              <a:rPr kumimoji="1" lang="ja-JP" altLang="en-US" smtClean="0"/>
              <a:pPr/>
              <a:t>2022/11/14</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EAF3095-42AE-4FB5-8863-3709F1F22836}" type="slidenum">
              <a:rPr kumimoji="1" lang="ja-JP" altLang="en-US" smtClean="0"/>
              <a:pPr/>
              <a:t>‹#›</a:t>
            </a:fld>
            <a:endParaRPr kumimoji="1" lang="ja-JP" altLang="en-US"/>
          </a:p>
        </p:txBody>
      </p:sp>
    </p:spTree>
    <p:extLst>
      <p:ext uri="{BB962C8B-B14F-4D97-AF65-F5344CB8AC3E}">
        <p14:creationId xmlns:p14="http://schemas.microsoft.com/office/powerpoint/2010/main" val="76584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5D4A72F-F3E9-4CDF-9F67-F63734137D8B}" type="datetimeFigureOut">
              <a:rPr kumimoji="1" lang="ja-JP" altLang="en-US" smtClean="0"/>
              <a:pPr/>
              <a:t>2022/11/14</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FBC375-A1DB-40FF-8A8D-2EB9DDD0007B}" type="slidenum">
              <a:rPr kumimoji="1" lang="ja-JP" altLang="en-US" smtClean="0"/>
              <a:pPr/>
              <a:t>‹#›</a:t>
            </a:fld>
            <a:endParaRPr kumimoji="1" lang="ja-JP" altLang="en-US"/>
          </a:p>
        </p:txBody>
      </p:sp>
    </p:spTree>
    <p:extLst>
      <p:ext uri="{BB962C8B-B14F-4D97-AF65-F5344CB8AC3E}">
        <p14:creationId xmlns:p14="http://schemas.microsoft.com/office/powerpoint/2010/main" val="3638191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mtClean="0"/>
          </a:p>
        </p:txBody>
      </p:sp>
      <p:sp>
        <p:nvSpPr>
          <p:cNvPr id="4" name="スライド番号プレースホルダー 3"/>
          <p:cNvSpPr>
            <a:spLocks noGrp="1"/>
          </p:cNvSpPr>
          <p:nvPr>
            <p:ph type="sldNum" sz="quarter" idx="5"/>
          </p:nvPr>
        </p:nvSpPr>
        <p:spPr/>
        <p:txBody>
          <a:bodyPr/>
          <a:lstStyle/>
          <a:p>
            <a:pPr>
              <a:defRPr/>
            </a:pPr>
            <a:fld id="{A763FDF9-37BD-4D2B-AB95-E59A7A4EABD0}" type="slidenum">
              <a:rPr lang="ja-JP" altLang="en-US" smtClean="0"/>
              <a:pPr>
                <a:defRPr/>
              </a:pPr>
              <a:t>1</a:t>
            </a:fld>
            <a:endParaRPr lang="ja-JP" altLang="en-US"/>
          </a:p>
        </p:txBody>
      </p:sp>
    </p:spTree>
    <p:extLst>
      <p:ext uri="{BB962C8B-B14F-4D97-AF65-F5344CB8AC3E}">
        <p14:creationId xmlns:p14="http://schemas.microsoft.com/office/powerpoint/2010/main" val="417858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C375-A1DB-40FF-8A8D-2EB9DDD0007B}" type="slidenum">
              <a:rPr kumimoji="1" lang="ja-JP" altLang="en-US" smtClean="0"/>
              <a:pPr/>
              <a:t>3</a:t>
            </a:fld>
            <a:endParaRPr kumimoji="1" lang="ja-JP" altLang="en-US"/>
          </a:p>
        </p:txBody>
      </p:sp>
    </p:spTree>
    <p:extLst>
      <p:ext uri="{BB962C8B-B14F-4D97-AF65-F5344CB8AC3E}">
        <p14:creationId xmlns:p14="http://schemas.microsoft.com/office/powerpoint/2010/main" val="367048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 name="Picture 2"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7628400" y="5706000"/>
            <a:ext cx="990674" cy="748800"/>
          </a:xfrm>
          <a:prstGeom prst="rect">
            <a:avLst/>
          </a:prstGeom>
          <a:noFill/>
        </p:spPr>
      </p:pic>
      <p:cxnSp>
        <p:nvCxnSpPr>
          <p:cNvPr id="9" name="直線コネクタ 8"/>
          <p:cNvCxnSpPr/>
          <p:nvPr userDrawn="1"/>
        </p:nvCxnSpPr>
        <p:spPr>
          <a:xfrm>
            <a:off x="251520" y="3429000"/>
            <a:ext cx="864096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ctrTitle"/>
          </p:nvPr>
        </p:nvSpPr>
        <p:spPr>
          <a:xfrm>
            <a:off x="360000" y="1916833"/>
            <a:ext cx="7772400" cy="576063"/>
          </a:xfrm>
        </p:spPr>
        <p:txBody>
          <a:bodyPr>
            <a:noAutofit/>
          </a:bodyPr>
          <a:lstStyle>
            <a:lvl1pPr algn="l">
              <a:defRPr sz="2800"/>
            </a:lvl1pPr>
          </a:lstStyle>
          <a:p>
            <a:r>
              <a:rPr kumimoji="1" lang="ja-JP" altLang="en-US" smtClean="0"/>
              <a:t>マスタ タイトルの書式設定</a:t>
            </a:r>
            <a:endParaRPr kumimoji="1" lang="ja-JP" altLang="en-US" dirty="0"/>
          </a:p>
        </p:txBody>
      </p:sp>
      <p:sp>
        <p:nvSpPr>
          <p:cNvPr id="16" name="サブタイトル 2"/>
          <p:cNvSpPr>
            <a:spLocks noGrp="1"/>
          </p:cNvSpPr>
          <p:nvPr>
            <p:ph type="subTitle" idx="1"/>
          </p:nvPr>
        </p:nvSpPr>
        <p:spPr>
          <a:xfrm>
            <a:off x="360000" y="2420888"/>
            <a:ext cx="6400800" cy="57606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dirty="0"/>
          </a:p>
        </p:txBody>
      </p:sp>
      <p:sp>
        <p:nvSpPr>
          <p:cNvPr id="17" name="日付プレースホルダ 3"/>
          <p:cNvSpPr>
            <a:spLocks noGrp="1"/>
          </p:cNvSpPr>
          <p:nvPr>
            <p:ph type="dt" sz="half" idx="10"/>
          </p:nvPr>
        </p:nvSpPr>
        <p:spPr>
          <a:xfrm>
            <a:off x="360000" y="2996952"/>
            <a:ext cx="1944216" cy="365125"/>
          </a:xfrm>
        </p:spPr>
        <p:txBody>
          <a:bodyPr/>
          <a:lstStyle>
            <a:lvl1pPr algn="r">
              <a:defRPr>
                <a:solidFill>
                  <a:schemeClr val="tx1"/>
                </a:solidFill>
              </a:defRPr>
            </a:lvl1pPr>
          </a:lstStyle>
          <a:p>
            <a:pPr algn="l"/>
            <a:fld id="{7444138F-62A3-4B86-A2F7-641F320627C1}" type="datetime5">
              <a:rPr lang="ja-JP" altLang="en-US" smtClean="0"/>
              <a:t>2022/11/14</a:t>
            </a:fld>
            <a:endParaRPr lang="ja-JP" altLang="en-US" dirty="0"/>
          </a:p>
        </p:txBody>
      </p:sp>
      <p:sp>
        <p:nvSpPr>
          <p:cNvPr id="18" name="テキスト プレースホルダ 18"/>
          <p:cNvSpPr>
            <a:spLocks noGrp="1"/>
          </p:cNvSpPr>
          <p:nvPr>
            <p:ph type="body" sz="quarter" idx="13"/>
          </p:nvPr>
        </p:nvSpPr>
        <p:spPr>
          <a:xfrm>
            <a:off x="360000" y="1440000"/>
            <a:ext cx="5328270" cy="431950"/>
          </a:xfrm>
        </p:spPr>
        <p:txBody>
          <a:bodyPr>
            <a:normAutofit/>
          </a:bodyPr>
          <a:lstStyle>
            <a:lvl1pPr>
              <a:buNone/>
              <a:defRPr sz="1500" baseline="0"/>
            </a:lvl1pPr>
          </a:lstStyle>
          <a:p>
            <a:pPr lvl="0"/>
            <a:r>
              <a:rPr kumimoji="1" lang="ja-JP" altLang="en-US" smtClean="0"/>
              <a:t>マスタ テキストの書式設定</a:t>
            </a:r>
          </a:p>
        </p:txBody>
      </p:sp>
      <p:sp>
        <p:nvSpPr>
          <p:cNvPr id="13"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860006"/>
            <a:ext cx="8229600" cy="5266157"/>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縦書きタイトル 1"/>
          <p:cNvSpPr>
            <a:spLocks noGrp="1"/>
          </p:cNvSpPr>
          <p:nvPr>
            <p:ph type="title" orient="vert"/>
          </p:nvPr>
        </p:nvSpPr>
        <p:spPr>
          <a:xfrm>
            <a:off x="6629400" y="909119"/>
            <a:ext cx="2057400" cy="5217044"/>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909119"/>
            <a:ext cx="6019800" cy="5217044"/>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7"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sp>
        <p:nvSpPr>
          <p:cNvPr id="12" name="テキスト プレースホルダ 18"/>
          <p:cNvSpPr>
            <a:spLocks noGrp="1"/>
          </p:cNvSpPr>
          <p:nvPr>
            <p:ph type="body" sz="quarter" idx="13"/>
          </p:nvPr>
        </p:nvSpPr>
        <p:spPr>
          <a:xfrm>
            <a:off x="323850" y="332754"/>
            <a:ext cx="5328270" cy="431950"/>
          </a:xfrm>
        </p:spPr>
        <p:txBody>
          <a:bodyPr>
            <a:normAutofit/>
          </a:bodyPr>
          <a:lstStyle>
            <a:lvl1pPr>
              <a:buNone/>
              <a:defRPr sz="1800"/>
            </a:lvl1pPr>
          </a:lstStyle>
          <a:p>
            <a:pPr lvl="0"/>
            <a:r>
              <a:rPr kumimoji="1" lang="ja-JP" altLang="en-US" smtClean="0"/>
              <a:t>マスタ テキストの書式設定</a:t>
            </a:r>
          </a:p>
        </p:txBody>
      </p:sp>
      <p:cxnSp>
        <p:nvCxnSpPr>
          <p:cNvPr id="15" name="直線コネクタ 1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860006"/>
            <a:ext cx="8229600" cy="5266157"/>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838526"/>
            <a:ext cx="4038600" cy="52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838524"/>
            <a:ext cx="4038600" cy="528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8"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9" name="直線コネクタ 8"/>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8367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1611185"/>
            <a:ext cx="4040188"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8367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1611185"/>
            <a:ext cx="4041775"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2"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4"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5" name="直線コネクタ 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smtClean="0"/>
              <a:t>マスタ タイトルの書式設定</a:t>
            </a:r>
            <a:endParaRPr kumimoji="1" lang="ja-JP" altLang="en-US"/>
          </a:p>
        </p:txBody>
      </p:sp>
      <p:sp>
        <p:nvSpPr>
          <p:cNvPr id="8"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9"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10" name="直線コネクタ 9"/>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836712"/>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838526"/>
            <a:ext cx="5111750" cy="5287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2133474"/>
            <a:ext cx="3008313" cy="39926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11"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792489"/>
            <a:ext cx="5486400" cy="39350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smtClean="0">
                <a:solidFill>
                  <a:srgbClr val="898989"/>
                </a:solidFill>
              </a:rPr>
              <a:t>＠</a:t>
            </a:r>
            <a:r>
              <a:rPr lang="en-US" altLang="ja-JP" sz="900" dirty="0" smtClean="0">
                <a:solidFill>
                  <a:srgbClr val="898989"/>
                </a:solidFill>
              </a:rPr>
              <a:t>2022</a:t>
            </a:r>
            <a:r>
              <a:rPr lang="en-US" altLang="ja-JP" sz="900" baseline="0" dirty="0" smtClean="0">
                <a:solidFill>
                  <a:srgbClr val="898989"/>
                </a:solidFill>
              </a:rPr>
              <a:t> TEPCO Power Grid, INC.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821B7C9E-50DC-4133-BCDC-97E77D656766}" type="datetime1">
              <a:rPr lang="ja-JP" altLang="en-US" smtClean="0"/>
              <a:pPr/>
              <a:t>2022/11/14</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©TEPCO Power Grid, Inc. </a:t>
            </a:r>
            <a:br>
              <a:rPr lang="en-US" altLang="ja-JP" dirty="0" smtClean="0"/>
            </a:br>
            <a:r>
              <a:rPr lang="en-US" altLang="ja-JP" dirty="0" smtClean="0"/>
              <a:t>All Rights Reserved.</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487A52DD-E1E1-4D6B-9ADD-D82D8699C3D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epco.co.jp/pg/consignment/retailservice/pdf/jikotakusou071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necho.meti.go.jp/category/electricity_and_gas/electric/summary/regulations/zikotakusou/zikotakuso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enecho.meti.go.jp/category/electricity_and_gas/electric/summary/regulations/zikotakusou/zikotakusou.html"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764704"/>
            <a:ext cx="7772400" cy="1296144"/>
          </a:xfrm>
        </p:spPr>
        <p:txBody>
          <a:bodyPr/>
          <a:lstStyle/>
          <a:p>
            <a:r>
              <a:rPr lang="ja-JP" altLang="en-US" dirty="0" smtClean="0">
                <a:latin typeface="Meiryo UI" panose="020B0604030504040204" pitchFamily="50" charset="-128"/>
                <a:ea typeface="Meiryo UI" panose="020B0604030504040204" pitchFamily="50" charset="-128"/>
              </a:rPr>
              <a:t>自己託送開始に向けた事前確認事項について</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（契約の要件</a:t>
            </a:r>
            <a:r>
              <a:rPr lang="ja-JP" altLang="en-US" dirty="0">
                <a:latin typeface="Meiryo UI" panose="020B0604030504040204" pitchFamily="50" charset="-128"/>
                <a:ea typeface="Meiryo UI" panose="020B0604030504040204" pitchFamily="50" charset="-128"/>
              </a:rPr>
              <a:t>等</a:t>
            </a:r>
            <a:r>
              <a:rPr lang="ja-JP" altLang="en-US" dirty="0" smtClean="0">
                <a:latin typeface="Meiryo UI" panose="020B0604030504040204" pitchFamily="50" charset="-128"/>
                <a:ea typeface="Meiryo UI" panose="020B0604030504040204" pitchFamily="50" charset="-128"/>
              </a:rPr>
              <a:t>確認フォーマット）</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23528" y="3645024"/>
            <a:ext cx="8568952" cy="1477328"/>
          </a:xfrm>
          <a:prstGeom prst="rect">
            <a:avLst/>
          </a:prstGeom>
          <a:noFill/>
          <a:ln>
            <a:solidFill>
              <a:schemeClr val="tx1"/>
            </a:solid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留意事項</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・本様式は自己託送を目的とした各基本契約の締結に向けて，「契約の要件」を満たすかを</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お申込み前に確認させていただくものとなります。</a:t>
            </a:r>
            <a:endParaRPr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・本様式の内容を確認させていただいたうえで，「契約の要件」を満たす</a:t>
            </a:r>
            <a:r>
              <a:rPr lang="ja-JP" altLang="en-US" dirty="0" smtClean="0">
                <a:latin typeface="Meiryo UI" panose="020B0604030504040204" pitchFamily="50" charset="-128"/>
                <a:ea typeface="Meiryo UI" panose="020B0604030504040204" pitchFamily="50" charset="-128"/>
              </a:rPr>
              <a:t>見込みがあると当社が</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回答した</a:t>
            </a:r>
            <a:r>
              <a:rPr kumimoji="1" lang="ja-JP" altLang="en-US" dirty="0" smtClean="0">
                <a:latin typeface="Meiryo UI" panose="020B0604030504040204" pitchFamily="50" charset="-128"/>
                <a:ea typeface="Meiryo UI" panose="020B0604030504040204" pitchFamily="50" charset="-128"/>
              </a:rPr>
              <a:t>お申込みについては，別途，</a:t>
            </a:r>
            <a:r>
              <a:rPr lang="ja-JP" altLang="en-US" dirty="0" smtClean="0">
                <a:latin typeface="Meiryo UI" panose="020B0604030504040204" pitchFamily="50" charset="-128"/>
                <a:ea typeface="Meiryo UI" panose="020B0604030504040204" pitchFamily="50" charset="-128"/>
              </a:rPr>
              <a:t>基本契約</a:t>
            </a:r>
            <a:r>
              <a:rPr kumimoji="1" lang="ja-JP" altLang="en-US" dirty="0" smtClean="0">
                <a:latin typeface="Meiryo UI" panose="020B0604030504040204" pitchFamily="50" charset="-128"/>
                <a:ea typeface="Meiryo UI" panose="020B0604030504040204" pitchFamily="50" charset="-128"/>
              </a:rPr>
              <a:t>申込書等の提出をお願いいたします。</a:t>
            </a:r>
            <a:endParaRPr kumimoji="1" lang="en-US" altLang="ja-JP"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323528" y="5157192"/>
            <a:ext cx="8568952" cy="584775"/>
          </a:xfrm>
          <a:prstGeom prst="rect">
            <a:avLst/>
          </a:prstGeom>
        </p:spPr>
        <p:txBody>
          <a:bodyPr wrap="square">
            <a:spAutoFit/>
          </a:bodyPr>
          <a:lstStyle/>
          <a:p>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本様式</a:t>
            </a:r>
            <a:r>
              <a:rPr lang="ja-JP" altLang="en-US" sz="1600" dirty="0">
                <a:latin typeface="Meiryo UI" panose="020B0604030504040204" pitchFamily="50" charset="-128"/>
                <a:ea typeface="Meiryo UI" panose="020B0604030504040204" pitchFamily="50" charset="-128"/>
              </a:rPr>
              <a:t>は東京電力</a:t>
            </a:r>
            <a:r>
              <a:rPr lang="ja-JP" altLang="en-US" sz="1600" dirty="0" smtClean="0">
                <a:latin typeface="Meiryo UI" panose="020B0604030504040204" pitchFamily="50" charset="-128"/>
                <a:ea typeface="Meiryo UI" panose="020B0604030504040204" pitchFamily="50" charset="-128"/>
              </a:rPr>
              <a:t>パワーグリッドで使用するもの</a:t>
            </a:r>
            <a:r>
              <a:rPr lang="ja-JP" altLang="en-US" sz="1600" dirty="0">
                <a:latin typeface="Meiryo UI" panose="020B0604030504040204" pitchFamily="50" charset="-128"/>
                <a:ea typeface="Meiryo UI" panose="020B0604030504040204" pitchFamily="50" charset="-128"/>
              </a:rPr>
              <a:t>であり，他一般送配電事</a:t>
            </a:r>
            <a:r>
              <a:rPr lang="ja-JP" altLang="en-US" sz="1600" dirty="0" smtClean="0">
                <a:latin typeface="Meiryo UI" panose="020B0604030504040204" pitchFamily="50" charset="-128"/>
                <a:ea typeface="Meiryo UI" panose="020B0604030504040204" pitchFamily="50" charset="-128"/>
              </a:rPr>
              <a:t>業者</a:t>
            </a:r>
            <a:r>
              <a:rPr lang="ja-JP" altLang="en-US" sz="1600" dirty="0">
                <a:latin typeface="Meiryo UI" panose="020B0604030504040204" pitchFamily="50" charset="-128"/>
                <a:ea typeface="Meiryo UI" panose="020B0604030504040204" pitchFamily="50" charset="-128"/>
              </a:rPr>
              <a:t>の供給区域</a:t>
            </a:r>
            <a:r>
              <a:rPr lang="ja-JP" altLang="en-US" sz="1600" dirty="0" smtClean="0">
                <a:latin typeface="Meiryo UI" panose="020B0604030504040204" pitchFamily="50" charset="-128"/>
                <a:ea typeface="Meiryo UI" panose="020B0604030504040204" pitchFamily="50" charset="-128"/>
              </a:rPr>
              <a:t>の供給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承諾の条件等については各一般送配電事業者へ別途ご確認ください。</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99992" y="188640"/>
            <a:ext cx="4392488" cy="646331"/>
          </a:xfrm>
          <a:prstGeom prst="rect">
            <a:avLst/>
          </a:prstGeom>
          <a:noFill/>
          <a:ln>
            <a:solidFill>
              <a:srgbClr val="FF0000"/>
            </a:solidFill>
          </a:ln>
        </p:spPr>
        <p:txBody>
          <a:bodyPr wrap="square" rtlCol="0">
            <a:spAutoFit/>
          </a:bodyPr>
          <a:lstStyle/>
          <a:p>
            <a:r>
              <a:rPr lang="ja-JP" altLang="en-US" sz="1200" dirty="0" smtClean="0">
                <a:solidFill>
                  <a:srgbClr val="FF0000"/>
                </a:solidFill>
                <a:latin typeface="Meiryo UI" panose="020B0604030504040204" pitchFamily="50" charset="-128"/>
                <a:ea typeface="Meiryo UI" panose="020B0604030504040204" pitchFamily="50" charset="-128"/>
              </a:rPr>
              <a:t>注意事項：</a:t>
            </a:r>
            <a:endParaRPr lang="en-US" altLang="ja-JP" sz="1200" dirty="0" smtClean="0">
              <a:solidFill>
                <a:srgbClr val="FF0000"/>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入力いただいた情報は，一般送配電業務における行為規制に関して定め公開している「情報取扱ルール」に基づいて取扱いいたします。</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36687213"/>
              </p:ext>
            </p:extLst>
          </p:nvPr>
        </p:nvGraphicFramePr>
        <p:xfrm>
          <a:off x="3347864" y="2060848"/>
          <a:ext cx="5544616" cy="1226798"/>
        </p:xfrm>
        <a:graphic>
          <a:graphicData uri="http://schemas.openxmlformats.org/drawingml/2006/table">
            <a:tbl>
              <a:tblPr firstRow="1" bandRow="1">
                <a:tableStyleId>{2D5ABB26-0587-4C30-8999-92F81FD0307C}</a:tableStyleId>
              </a:tblPr>
              <a:tblGrid>
                <a:gridCol w="1656184"/>
                <a:gridCol w="3888432"/>
              </a:tblGrid>
              <a:tr h="216024">
                <a:tc>
                  <a:txBody>
                    <a:bodyPr/>
                    <a:lstStyle/>
                    <a:p>
                      <a:r>
                        <a:rPr kumimoji="1" lang="ja-JP" altLang="en-US" sz="1400" dirty="0" smtClean="0">
                          <a:latin typeface="Meiryo UI" panose="020B0604030504040204" pitchFamily="50" charset="-128"/>
                          <a:ea typeface="Meiryo UI" panose="020B0604030504040204" pitchFamily="50" charset="-128"/>
                        </a:rPr>
                        <a:t>フォーマット作成者</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東京電力パワーグリッド</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株</a:t>
                      </a:r>
                      <a:r>
                        <a:rPr kumimoji="1" lang="en-US" altLang="ja-JP" sz="1400" dirty="0" smtClean="0">
                          <a:latin typeface="Meiryo UI" panose="020B0604030504040204" pitchFamily="50" charset="-128"/>
                          <a:ea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rPr>
                        <a:t>ネットワークサービスセンター託送契約グループ</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703">
                <a:tc>
                  <a:txBody>
                    <a:bodyPr/>
                    <a:lstStyle/>
                    <a:p>
                      <a:r>
                        <a:rPr kumimoji="1" lang="ja-JP" altLang="en-US" sz="1400" dirty="0" smtClean="0">
                          <a:latin typeface="Meiryo UI" panose="020B0604030504040204" pitchFamily="50" charset="-128"/>
                          <a:ea typeface="Meiryo UI" panose="020B0604030504040204" pitchFamily="50" charset="-128"/>
                        </a:rPr>
                        <a:t>フォーマット記入者</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例）○○株式会社</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935">
                <a:tc>
                  <a:txBody>
                    <a:bodyPr/>
                    <a:lstStyle/>
                    <a:p>
                      <a:r>
                        <a:rPr kumimoji="1" lang="ja-JP" altLang="en-US" sz="1400" dirty="0" smtClean="0">
                          <a:latin typeface="Meiryo UI" panose="020B0604030504040204" pitchFamily="50" charset="-128"/>
                          <a:ea typeface="Meiryo UI" panose="020B0604030504040204" pitchFamily="50" charset="-128"/>
                        </a:rPr>
                        <a:t>フォーマット記入日</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20</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ＸＸ年</a:t>
                      </a:r>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MM</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月ＤＤ日</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9</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80249226"/>
              </p:ext>
            </p:extLst>
          </p:nvPr>
        </p:nvGraphicFramePr>
        <p:xfrm>
          <a:off x="251520" y="1484784"/>
          <a:ext cx="8640960" cy="3819088"/>
        </p:xfrm>
        <a:graphic>
          <a:graphicData uri="http://schemas.openxmlformats.org/drawingml/2006/table">
            <a:tbl>
              <a:tblPr firstRow="1" bandCol="1">
                <a:tableStyleId>{5C22544A-7EE6-4342-B048-85BDC9FD1C3A}</a:tableStyleId>
              </a:tblPr>
              <a:tblGrid>
                <a:gridCol w="435679">
                  <a:extLst>
                    <a:ext uri="{9D8B030D-6E8A-4147-A177-3AD203B41FA5}">
                      <a16:colId xmlns="" xmlns:a16="http://schemas.microsoft.com/office/drawing/2014/main" val="20000"/>
                    </a:ext>
                  </a:extLst>
                </a:gridCol>
                <a:gridCol w="3164721">
                  <a:extLst>
                    <a:ext uri="{9D8B030D-6E8A-4147-A177-3AD203B41FA5}">
                      <a16:colId xmlns="" xmlns:a16="http://schemas.microsoft.com/office/drawing/2014/main" val="20001"/>
                    </a:ext>
                  </a:extLst>
                </a:gridCol>
                <a:gridCol w="720080"/>
                <a:gridCol w="4320480"/>
              </a:tblGrid>
              <a:tr h="288032">
                <a:tc gridSpan="4">
                  <a:txBody>
                    <a:bodyPr/>
                    <a:lstStyle/>
                    <a:p>
                      <a:pPr algn="l"/>
                      <a:r>
                        <a:rPr kumimoji="1" lang="ja-JP" altLang="en-US" sz="1600" b="0" dirty="0" smtClean="0">
                          <a:latin typeface="Meiryo UI" panose="020B0604030504040204" pitchFamily="50" charset="-128"/>
                          <a:ea typeface="Meiryo UI" panose="020B0604030504040204" pitchFamily="50" charset="-128"/>
                        </a:rPr>
                        <a:t>計画値同時同量の遵守</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649267">
                <a:tc rowSpan="5">
                  <a:txBody>
                    <a:bodyPr/>
                    <a:lstStyle/>
                    <a:p>
                      <a:pPr algn="ctr"/>
                      <a:r>
                        <a:rPr kumimoji="1" lang="ja-JP" altLang="en-US" sz="1600" b="1" dirty="0" smtClean="0">
                          <a:latin typeface="Meiryo UI" panose="020B0604030504040204" pitchFamily="50" charset="-128"/>
                          <a:ea typeface="Meiryo UI" panose="020B0604030504040204" pitchFamily="50" charset="-128"/>
                        </a:rPr>
                        <a:t>発電側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発電設備</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smtClean="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（種類・電圧）</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発電</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設備</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：バイオマス発電設備（●地点）</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電　　　圧：特高　　　　　</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2"/>
                  </a:ext>
                </a:extLst>
              </a:tr>
              <a:tr h="288032">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rowSpan="3">
                  <a:txBody>
                    <a:bodyPr/>
                    <a:lstStyle/>
                    <a:p>
                      <a:pPr algn="l"/>
                      <a:r>
                        <a:rPr kumimoji="1" lang="ja-JP" altLang="en-US" sz="1600" b="0" dirty="0" smtClean="0">
                          <a:solidFill>
                            <a:schemeClr val="tx1"/>
                          </a:solidFill>
                          <a:latin typeface="Meiryo UI" panose="020B0604030504040204" pitchFamily="50" charset="-128"/>
                          <a:ea typeface="Meiryo UI" panose="020B0604030504040204" pitchFamily="50" charset="-128"/>
                        </a:rPr>
                        <a:t>発電した電力の消費方法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全量自己託送先へ供給し消費</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77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余剰分を自己託送先へ供給し消費</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776">
                <a:tc vMerge="1">
                  <a:txBody>
                    <a:bodyPr/>
                    <a:lstStyle/>
                    <a:p>
                      <a:endParaRPr kumimoji="1" lang="ja-JP" altLang="en-US"/>
                    </a:p>
                  </a:txBody>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余剰分を自己託送先へ供給し消費</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さらに余剰分を他発電ＢＧへ売電</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1168">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solidFill>
                            <a:srgbClr val="FF0000"/>
                          </a:solidFill>
                          <a:latin typeface="Meiryo UI" panose="020B0604030504040204" pitchFamily="50" charset="-128"/>
                          <a:ea typeface="Meiryo UI" panose="020B0604030504040204" pitchFamily="50" charset="-128"/>
                        </a:rPr>
                        <a:t>（低圧発電設備が含まれる場合）</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rPr>
                        <a:t>需要量が常に低圧発電設備の発電量を上回るか</a:t>
                      </a:r>
                      <a:r>
                        <a:rPr kumimoji="1" lang="ja-JP" altLang="en-US" sz="1600" baseline="30000" dirty="0" smtClean="0">
                          <a:latin typeface="Meiryo UI" panose="020B0604030504040204" pitchFamily="50" charset="-128"/>
                          <a:ea typeface="Meiryo UI" panose="020B0604030504040204" pitchFamily="50" charset="-128"/>
                        </a:rPr>
                        <a:t>（</a:t>
                      </a:r>
                      <a:r>
                        <a:rPr kumimoji="1" lang="en-US" altLang="ja-JP" sz="1600" baseline="30000" dirty="0" smtClean="0">
                          <a:latin typeface="Meiryo UI" panose="020B0604030504040204" pitchFamily="50" charset="-128"/>
                          <a:ea typeface="Meiryo UI" panose="020B0604030504040204" pitchFamily="50" charset="-128"/>
                        </a:rPr>
                        <a:t>※</a:t>
                      </a:r>
                      <a:r>
                        <a:rPr kumimoji="1" lang="ja-JP" altLang="en-US" sz="1600" baseline="30000" dirty="0" smtClean="0">
                          <a:latin typeface="Meiryo UI" panose="020B0604030504040204" pitchFamily="50" charset="-128"/>
                          <a:ea typeface="Meiryo UI" panose="020B0604030504040204" pitchFamily="50" charset="-128"/>
                        </a:rPr>
                        <a:t>）</a:t>
                      </a:r>
                      <a:endParaRPr kumimoji="1" lang="en-US" altLang="ja-JP" sz="1600" b="1" baseline="300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需要場所の需要量は年間を通して全コマ○</a:t>
                      </a:r>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を超える想定であり，常に需要量（</a:t>
                      </a:r>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）が発電量を上回る。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託送供給等約款に基づき，「計画値同時同量の遵守」が可能であるか確認させていただくため，以下の項目についてご記入ください。</a:t>
            </a:r>
            <a:endParaRPr lang="en-US" altLang="ja-JP" dirty="0" smtClean="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323528" y="332656"/>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「契約の要件」確認④（発電側：計画値同時同量の遵守）</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07504" y="5301208"/>
            <a:ext cx="8784976" cy="954107"/>
          </a:xfrm>
          <a:prstGeom prst="rect">
            <a:avLst/>
          </a:prstGeom>
          <a:noFill/>
          <a:ln>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）低圧発電地点で発電した電力を系統へ逆潮流させる場合，当該発電地点は一つの発電ＢＧのみしか所属する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ことができません。</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そのため，低圧</a:t>
            </a:r>
            <a:r>
              <a:rPr lang="ja-JP" altLang="en-US" sz="1400" dirty="0">
                <a:latin typeface="Meiryo UI" panose="020B0604030504040204" pitchFamily="50" charset="-128"/>
                <a:ea typeface="Meiryo UI" panose="020B0604030504040204" pitchFamily="50" charset="-128"/>
              </a:rPr>
              <a:t>発電設備の発電量の全量を需要側で</a:t>
            </a:r>
            <a:r>
              <a:rPr lang="ja-JP" altLang="en-US" sz="1400" dirty="0" smtClean="0">
                <a:latin typeface="Meiryo UI" panose="020B0604030504040204" pitchFamily="50" charset="-128"/>
                <a:ea typeface="Meiryo UI" panose="020B0604030504040204" pitchFamily="50" charset="-128"/>
              </a:rPr>
              <a:t>消費いただく必要があることから，ご記入いただく項目となり</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ます。</a:t>
            </a:r>
            <a:endParaRPr lang="en-US" altLang="ja-JP" sz="1400" dirty="0">
              <a:latin typeface="Meiryo UI" panose="020B0604030504040204" pitchFamily="50" charset="-128"/>
              <a:ea typeface="Meiryo UI" panose="020B0604030504040204" pitchFamily="50" charset="-128"/>
            </a:endParaRPr>
          </a:p>
        </p:txBody>
      </p:sp>
      <p:sp>
        <p:nvSpPr>
          <p:cNvPr id="4" name="正方形/長方形 3"/>
          <p:cNvSpPr/>
          <p:nvPr/>
        </p:nvSpPr>
        <p:spPr>
          <a:xfrm>
            <a:off x="4139952" y="4077072"/>
            <a:ext cx="4320480" cy="1080120"/>
          </a:xfrm>
          <a:prstGeom prst="rect">
            <a:avLst/>
          </a:prstGeom>
          <a:solidFill>
            <a:schemeClr val="bg1">
              <a:lumMod val="95000"/>
              <a:alpha val="80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lumMod val="50000"/>
                  </a:schemeClr>
                </a:solidFill>
                <a:latin typeface="Meiryo UI" panose="020B0604030504040204" pitchFamily="50" charset="-128"/>
                <a:ea typeface="Meiryo UI" panose="020B0604030504040204" pitchFamily="50" charset="-128"/>
              </a:rPr>
              <a:t>低圧発電設備が含まれない場合は</a:t>
            </a:r>
            <a:endParaRPr kumimoji="1" lang="en-US" altLang="ja-JP" sz="2000" dirty="0" smtClean="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smtClean="0">
                <a:solidFill>
                  <a:schemeClr val="bg1">
                    <a:lumMod val="50000"/>
                  </a:schemeClr>
                </a:solidFill>
                <a:latin typeface="Meiryo UI" panose="020B0604030504040204" pitchFamily="50" charset="-128"/>
                <a:ea typeface="Meiryo UI" panose="020B0604030504040204" pitchFamily="50" charset="-128"/>
              </a:rPr>
              <a:t>記入不要です。</a:t>
            </a:r>
            <a:endParaRPr kumimoji="1" lang="ja-JP" altLang="en-US" sz="2000" dirty="0">
              <a:solidFill>
                <a:schemeClr val="bg1">
                  <a:lumMod val="50000"/>
                </a:schemeClr>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xmlns=""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a:t>
            </a:r>
            <a:r>
              <a:rPr kumimoji="1" lang="ja-JP" altLang="en-US" dirty="0" smtClean="0">
                <a:latin typeface="Meiryo UI" panose="020B0604030504040204" pitchFamily="50" charset="-128"/>
                <a:ea typeface="Meiryo UI" panose="020B0604030504040204" pitchFamily="50" charset="-128"/>
              </a:rPr>
              <a:t>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285326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10</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194625933"/>
              </p:ext>
            </p:extLst>
          </p:nvPr>
        </p:nvGraphicFramePr>
        <p:xfrm>
          <a:off x="251520" y="1484784"/>
          <a:ext cx="8641014" cy="5244067"/>
        </p:xfrm>
        <a:graphic>
          <a:graphicData uri="http://schemas.openxmlformats.org/drawingml/2006/table">
            <a:tbl>
              <a:tblPr firstRow="1" bandCol="1">
                <a:tableStyleId>{5C22544A-7EE6-4342-B048-85BDC9FD1C3A}</a:tableStyleId>
              </a:tblPr>
              <a:tblGrid>
                <a:gridCol w="432048">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1"/>
                    </a:ext>
                  </a:extLst>
                </a:gridCol>
                <a:gridCol w="864096"/>
                <a:gridCol w="757046"/>
                <a:gridCol w="4211560"/>
              </a:tblGrid>
              <a:tr h="288032">
                <a:tc gridSpan="5">
                  <a:txBody>
                    <a:bodyPr/>
                    <a:lstStyle/>
                    <a:p>
                      <a:pPr algn="l"/>
                      <a:r>
                        <a:rPr kumimoji="1" lang="ja-JP" altLang="en-US" sz="1600" b="0" dirty="0" smtClean="0">
                          <a:latin typeface="Meiryo UI" panose="020B0604030504040204" pitchFamily="50" charset="-128"/>
                          <a:ea typeface="Meiryo UI" panose="020B0604030504040204" pitchFamily="50" charset="-128"/>
                        </a:rPr>
                        <a:t>計画値同時同量の遵守</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816848">
                <a:tc rowSpan="11">
                  <a:txBody>
                    <a:bodyPr/>
                    <a:lstStyle/>
                    <a:p>
                      <a:pPr algn="ctr"/>
                      <a:r>
                        <a:rPr kumimoji="1" lang="ja-JP" altLang="en-US" sz="1600" b="1" dirty="0" smtClean="0">
                          <a:latin typeface="Meiryo UI" panose="020B0604030504040204" pitchFamily="50" charset="-128"/>
                          <a:ea typeface="Meiryo UI" panose="020B0604030504040204" pitchFamily="50" charset="-128"/>
                        </a:rPr>
                        <a:t>需要側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供給地点</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smtClean="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（業種・電圧）</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例）需要施設：○○株式会社の本社ビル</a:t>
                      </a:r>
                      <a:r>
                        <a:rPr kumimoji="1" lang="ja-JP" altLang="en-US" sz="1400" baseline="0" dirty="0" smtClean="0">
                          <a:solidFill>
                            <a:schemeClr val="bg1">
                              <a:lumMod val="50000"/>
                            </a:schemeClr>
                          </a:solidFill>
                          <a:latin typeface="Meiryo UI" panose="020B0604030504040204" pitchFamily="50" charset="-128"/>
                          <a:ea typeface="Meiryo UI" panose="020B0604030504040204" pitchFamily="50" charset="-128"/>
                        </a:rPr>
                        <a:t> </a:t>
                      </a:r>
                      <a:endParaRPr kumimoji="1" lang="en-US" altLang="ja-JP" sz="1400" baseline="0" dirty="0" smtClean="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solidFill>
                            <a:schemeClr val="bg1">
                              <a:lumMod val="50000"/>
                            </a:schemeClr>
                          </a:solidFill>
                          <a:latin typeface="Meiryo UI" panose="020B0604030504040204" pitchFamily="50" charset="-128"/>
                          <a:ea typeface="Meiryo UI" panose="020B0604030504040204" pitchFamily="50" charset="-128"/>
                        </a:rPr>
                        <a:t>　　　</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電圧：高圧（●地点）</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3"/>
                  </a:ext>
                </a:extLst>
              </a:tr>
              <a:tr h="354339">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tc>
                <a:tc rowSpan="4">
                  <a:txBody>
                    <a:bodyPr/>
                    <a:lstStyle/>
                    <a:p>
                      <a:r>
                        <a:rPr kumimoji="1" lang="ja-JP" altLang="en-US" sz="1600" dirty="0">
                          <a:latin typeface="Meiryo UI" panose="020B0604030504040204" pitchFamily="50" charset="-128"/>
                          <a:ea typeface="Meiryo UI" panose="020B0604030504040204" pitchFamily="50" charset="-128"/>
                        </a:rPr>
                        <a:t>供給地点の</a:t>
                      </a:r>
                      <a:r>
                        <a:rPr kumimoji="1" lang="ja-JP" altLang="en-US" sz="1600" dirty="0" smtClean="0">
                          <a:latin typeface="Meiryo UI" panose="020B0604030504040204" pitchFamily="50" charset="-128"/>
                          <a:ea typeface="Meiryo UI" panose="020B0604030504040204" pitchFamily="50" charset="-128"/>
                        </a:rPr>
                        <a:t>供給</a:t>
                      </a:r>
                      <a:r>
                        <a:rPr kumimoji="1" lang="ja-JP" altLang="en-US" sz="1600" strike="noStrike" dirty="0" smtClean="0">
                          <a:latin typeface="Meiryo UI" panose="020B0604030504040204" pitchFamily="50" charset="-128"/>
                          <a:ea typeface="Meiryo UI" panose="020B0604030504040204" pitchFamily="50" charset="-128"/>
                        </a:rPr>
                        <a:t>形態</a:t>
                      </a:r>
                      <a:endParaRPr kumimoji="1" lang="en-US" altLang="ja-JP" sz="1600" strike="noStrike"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rPr>
                        <a:t>（</a:t>
                      </a:r>
                      <a:r>
                        <a:rPr kumimoji="1" lang="en-US" altLang="ja-JP" sz="1600" b="0" dirty="0" smtClean="0">
                          <a:latin typeface="Meiryo UI" panose="020B0604030504040204" pitchFamily="50" charset="-128"/>
                          <a:ea typeface="Meiryo UI" panose="020B0604030504040204" pitchFamily="50" charset="-128"/>
                        </a:rPr>
                        <a:t>※</a:t>
                      </a:r>
                      <a:r>
                        <a:rPr kumimoji="1" lang="ja-JP" altLang="en-US" sz="1600" b="0" dirty="0" smtClean="0">
                          <a:latin typeface="Meiryo UI" panose="020B0604030504040204" pitchFamily="50" charset="-128"/>
                          <a:ea typeface="Meiryo UI" panose="020B0604030504040204" pitchFamily="50" charset="-128"/>
                        </a:rPr>
                        <a:t>該当項目に「○」を付してください）</a:t>
                      </a:r>
                      <a:endParaRPr kumimoji="1" lang="en-US" altLang="ja-JP" sz="1600" b="0" dirty="0" smtClean="0">
                        <a:latin typeface="Meiryo UI" panose="020B0604030504040204" pitchFamily="50" charset="-128"/>
                        <a:ea typeface="Meiryo UI" panose="020B0604030504040204" pitchFamily="50" charset="-128"/>
                      </a:endParaRPr>
                    </a:p>
                    <a:p>
                      <a:endParaRPr kumimoji="1" lang="en-US" altLang="ja-JP" sz="16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latin typeface="Meiryo UI" panose="020B0604030504040204" pitchFamily="50" charset="-128"/>
                          <a:ea typeface="Meiryo UI" panose="020B0604030504040204" pitchFamily="50" charset="-128"/>
                        </a:rPr>
                        <a:t>1</a:t>
                      </a:r>
                      <a:endParaRPr kumimoji="1" lang="ja-JP" altLang="en-US"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自己託送に用いる発電設備からの全量供給</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以下，</a:t>
                      </a:r>
                      <a:r>
                        <a:rPr kumimoji="1" lang="en-US" altLang="ja-JP" sz="1600" u="sng" dirty="0" smtClean="0">
                          <a:solidFill>
                            <a:schemeClr val="tx1"/>
                          </a:solidFill>
                          <a:latin typeface="Meiryo UI" panose="020B0604030504040204" pitchFamily="50" charset="-128"/>
                          <a:ea typeface="Meiryo UI" panose="020B0604030504040204" pitchFamily="50" charset="-128"/>
                        </a:rPr>
                        <a:t>1.【</a:t>
                      </a:r>
                      <a:r>
                        <a:rPr kumimoji="1" lang="ja-JP" altLang="en-US" sz="1600" u="sng" dirty="0" smtClean="0">
                          <a:solidFill>
                            <a:schemeClr val="tx1"/>
                          </a:solidFill>
                          <a:latin typeface="Meiryo UI" panose="020B0604030504040204" pitchFamily="50" charset="-128"/>
                          <a:ea typeface="Meiryo UI" panose="020B0604030504040204" pitchFamily="50" charset="-128"/>
                        </a:rPr>
                        <a:t>全量供給の場合</a:t>
                      </a:r>
                      <a:r>
                        <a:rPr kumimoji="1" lang="en-US" altLang="ja-JP" sz="1600" u="sng" dirty="0" smtClean="0">
                          <a:solidFill>
                            <a:schemeClr val="tx1"/>
                          </a:solidFill>
                          <a:latin typeface="Meiryo UI" panose="020B0604030504040204" pitchFamily="50" charset="-128"/>
                          <a:ea typeface="Meiryo UI" panose="020B0604030504040204" pitchFamily="50" charset="-128"/>
                        </a:rPr>
                        <a:t>】</a:t>
                      </a:r>
                      <a:r>
                        <a:rPr kumimoji="1" lang="ja-JP" altLang="en-US" sz="1600" u="sng" dirty="0" smtClean="0">
                          <a:solidFill>
                            <a:schemeClr val="tx1"/>
                          </a:solidFill>
                          <a:latin typeface="Meiryo UI" panose="020B0604030504040204" pitchFamily="50" charset="-128"/>
                          <a:ea typeface="Meiryo UI" panose="020B0604030504040204" pitchFamily="50" charset="-128"/>
                        </a:rPr>
                        <a:t>の項目にご記入</a:t>
                      </a:r>
                      <a:r>
                        <a:rPr kumimoji="1" lang="ja-JP" altLang="en-US" sz="1600" dirty="0" smtClean="0">
                          <a:solidFill>
                            <a:schemeClr val="tx1"/>
                          </a:solidFill>
                          <a:latin typeface="Meiryo UI" panose="020B0604030504040204" pitchFamily="50" charset="-128"/>
                          <a:ea typeface="Meiryo UI" panose="020B0604030504040204" pitchFamily="50" charset="-128"/>
                        </a:rPr>
                        <a:t>ください。</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 xmlns:a16="http://schemas.microsoft.com/office/drawing/2014/main" val="10004"/>
                  </a:ext>
                </a:extLst>
              </a:tr>
              <a:tr h="2217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ja-JP" altLang="en-US" sz="1300" dirty="0" smtClean="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tr>
              <a:tr h="279275">
                <a:tc vMerge="1">
                  <a:txBody>
                    <a:bodyPr/>
                    <a:lstStyle/>
                    <a:p>
                      <a:endParaRPr kumimoji="1" lang="ja-JP" altLang="en-US"/>
                    </a:p>
                  </a:txBody>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その他小売電気事業者による部分供給に準じた供給と併せて全量供給</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以下，</a:t>
                      </a:r>
                      <a:r>
                        <a:rPr kumimoji="1" lang="en-US" altLang="ja-JP" sz="1600" u="sng" dirty="0" smtClean="0">
                          <a:solidFill>
                            <a:schemeClr val="tx1"/>
                          </a:solidFill>
                          <a:latin typeface="Meiryo UI" panose="020B0604030504040204" pitchFamily="50" charset="-128"/>
                          <a:ea typeface="Meiryo UI" panose="020B0604030504040204" pitchFamily="50" charset="-128"/>
                        </a:rPr>
                        <a:t>2.【</a:t>
                      </a:r>
                      <a:r>
                        <a:rPr kumimoji="1" lang="ja-JP" altLang="en-US" sz="1600" u="sng" dirty="0" smtClean="0">
                          <a:solidFill>
                            <a:schemeClr val="tx1"/>
                          </a:solidFill>
                          <a:latin typeface="Meiryo UI" panose="020B0604030504040204" pitchFamily="50" charset="-128"/>
                          <a:ea typeface="Meiryo UI" panose="020B0604030504040204" pitchFamily="50" charset="-128"/>
                        </a:rPr>
                        <a:t>部分供給の場合</a:t>
                      </a:r>
                      <a:r>
                        <a:rPr kumimoji="1" lang="en-US" altLang="ja-JP" sz="1600" u="sng" dirty="0" smtClean="0">
                          <a:solidFill>
                            <a:schemeClr val="tx1"/>
                          </a:solidFill>
                          <a:latin typeface="Meiryo UI" panose="020B0604030504040204" pitchFamily="50" charset="-128"/>
                          <a:ea typeface="Meiryo UI" panose="020B0604030504040204" pitchFamily="50" charset="-128"/>
                        </a:rPr>
                        <a:t>】</a:t>
                      </a:r>
                      <a:r>
                        <a:rPr kumimoji="1" lang="ja-JP" altLang="en-US" sz="1600" u="sng" dirty="0" smtClean="0">
                          <a:solidFill>
                            <a:schemeClr val="tx1"/>
                          </a:solidFill>
                          <a:latin typeface="Meiryo UI" panose="020B0604030504040204" pitchFamily="50" charset="-128"/>
                          <a:ea typeface="Meiryo UI" panose="020B0604030504040204" pitchFamily="50" charset="-128"/>
                        </a:rPr>
                        <a:t>の項目にご記入</a:t>
                      </a:r>
                      <a:r>
                        <a:rPr kumimoji="1" lang="ja-JP" altLang="en-US" sz="1600" dirty="0" smtClean="0">
                          <a:solidFill>
                            <a:schemeClr val="tx1"/>
                          </a:solidFill>
                          <a:latin typeface="Meiryo UI" panose="020B0604030504040204" pitchFamily="50" charset="-128"/>
                          <a:ea typeface="Meiryo UI" panose="020B0604030504040204" pitchFamily="50" charset="-128"/>
                        </a:rPr>
                        <a:t>ください。</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r>
              <a:tr h="244957">
                <a:tc vMerge="1">
                  <a:txBody>
                    <a:bodyPr/>
                    <a:lstStyle/>
                    <a:p>
                      <a:endParaRPr kumimoji="1" lang="ja-JP" altLang="en-US"/>
                    </a:p>
                  </a:txBody>
                  <a:tcPr/>
                </a:tc>
                <a:tc vMerge="1">
                  <a:txBody>
                    <a:bodyPr/>
                    <a:lstStyle/>
                    <a:p>
                      <a:endParaRPr kumimoji="1" lang="en-US" altLang="ja-JP" sz="16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tr>
              <a:tr h="353928">
                <a:tc vMerge="1">
                  <a:txBody>
                    <a:bodyPr/>
                    <a:lstStyle/>
                    <a:p>
                      <a:pPr algn="ctr"/>
                      <a:endParaRPr kumimoji="1" lang="en-US" altLang="ja-JP" sz="1400" dirty="0">
                        <a:latin typeface="Meiryo UI" panose="020B0604030504040204" pitchFamily="50" charset="-128"/>
                        <a:ea typeface="Meiryo UI" panose="020B0604030504040204" pitchFamily="50" charset="-128"/>
                      </a:endParaRPr>
                    </a:p>
                  </a:txBody>
                  <a:tcPr vert="eaVert" anchor="ctr"/>
                </a:tc>
                <a:tc>
                  <a:txBody>
                    <a:bodyPr/>
                    <a:lstStyle/>
                    <a:p>
                      <a:r>
                        <a:rPr kumimoji="1" lang="en-US" altLang="ja-JP" sz="1600" b="1" dirty="0" smtClean="0">
                          <a:latin typeface="Meiryo UI" panose="020B0604030504040204" pitchFamily="50" charset="-128"/>
                          <a:ea typeface="Meiryo UI" panose="020B0604030504040204" pitchFamily="50" charset="-128"/>
                        </a:rPr>
                        <a:t>1.【</a:t>
                      </a:r>
                      <a:r>
                        <a:rPr kumimoji="1" lang="ja-JP" altLang="en-US" sz="1600" b="1" dirty="0" smtClean="0">
                          <a:latin typeface="Meiryo UI" panose="020B0604030504040204" pitchFamily="50" charset="-128"/>
                          <a:ea typeface="Meiryo UI" panose="020B0604030504040204" pitchFamily="50" charset="-128"/>
                        </a:rPr>
                        <a:t>全量供給の場合</a:t>
                      </a:r>
                      <a:r>
                        <a:rPr kumimoji="1" lang="en-US" altLang="ja-JP" sz="1600" b="1" dirty="0" smtClean="0">
                          <a:latin typeface="Meiryo UI" panose="020B0604030504040204" pitchFamily="50" charset="-128"/>
                          <a:ea typeface="Meiryo UI" panose="020B0604030504040204" pitchFamily="50" charset="-128"/>
                        </a:rPr>
                        <a:t>】</a:t>
                      </a:r>
                    </a:p>
                    <a:p>
                      <a:r>
                        <a:rPr kumimoji="1" lang="ja-JP" altLang="en-US" sz="1600" b="0" dirty="0" smtClean="0">
                          <a:latin typeface="Meiryo UI" panose="020B0604030504040204" pitchFamily="50" charset="-128"/>
                          <a:ea typeface="Meiryo UI" panose="020B0604030504040204" pitchFamily="50" charset="-128"/>
                        </a:rPr>
                        <a:t>供給地点の負荷変動に対し追従が可能か</a:t>
                      </a:r>
                      <a:endParaRPr kumimoji="1" lang="en-US" altLang="ja-JP" sz="160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○○の理由により供給地点の負荷変動に対しても追従が可能である。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6"/>
                  </a:ext>
                </a:extLst>
              </a:tr>
              <a:tr h="327992">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en-US" altLang="ja-JP" sz="1600" b="1" dirty="0" smtClean="0">
                          <a:latin typeface="Meiryo UI" panose="020B0604030504040204" pitchFamily="50" charset="-128"/>
                          <a:ea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rPr>
                        <a:t>部分供給の場合</a:t>
                      </a:r>
                      <a:r>
                        <a:rPr kumimoji="1" lang="en-US" altLang="ja-JP" sz="1600" b="1" dirty="0" smtClean="0">
                          <a:latin typeface="Meiryo UI" panose="020B0604030504040204" pitchFamily="50" charset="-128"/>
                          <a:ea typeface="Meiryo UI" panose="020B0604030504040204" pitchFamily="50" charset="-128"/>
                        </a:rPr>
                        <a:t>】</a:t>
                      </a:r>
                    </a:p>
                    <a:p>
                      <a:r>
                        <a:rPr kumimoji="1" lang="ja-JP" altLang="en-US" sz="1600" b="0" dirty="0" smtClean="0">
                          <a:latin typeface="Meiryo UI" panose="020B0604030504040204" pitchFamily="50" charset="-128"/>
                          <a:ea typeface="Meiryo UI" panose="020B0604030504040204" pitchFamily="50" charset="-128"/>
                        </a:rPr>
                        <a:t>供給形態</a:t>
                      </a:r>
                      <a:endParaRPr kumimoji="1" lang="en-US" altLang="ja-JP" sz="160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eiryo UI" panose="020B0604030504040204" pitchFamily="50" charset="-128"/>
                          <a:ea typeface="Meiryo UI" panose="020B0604030504040204" pitchFamily="50" charset="-128"/>
                        </a:rPr>
                        <a:t>（</a:t>
                      </a:r>
                      <a:r>
                        <a:rPr kumimoji="1" lang="en-US" altLang="ja-JP" sz="1600" b="0" dirty="0" smtClean="0">
                          <a:latin typeface="Meiryo UI" panose="020B0604030504040204" pitchFamily="50" charset="-128"/>
                          <a:ea typeface="Meiryo UI" panose="020B0604030504040204" pitchFamily="50" charset="-128"/>
                        </a:rPr>
                        <a:t>※</a:t>
                      </a:r>
                      <a:r>
                        <a:rPr kumimoji="1" lang="ja-JP" altLang="en-US" sz="1600" b="0" dirty="0" smtClean="0">
                          <a:latin typeface="Meiryo UI" panose="020B0604030504040204" pitchFamily="50" charset="-128"/>
                          <a:ea typeface="Meiryo UI" panose="020B0604030504040204" pitchFamily="50" charset="-128"/>
                        </a:rPr>
                        <a:t>該当項目に「○」を付してください）</a:t>
                      </a:r>
                      <a:endParaRPr kumimoji="1" lang="en-US" altLang="ja-JP" sz="160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縦切り型部分供給</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600" dirty="0" smtClean="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横切り型部分供給</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600" dirty="0" smtClean="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通告型部分供給</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600" b="1" dirty="0" smtClean="0">
                          <a:latin typeface="Meiryo UI" panose="020B0604030504040204" pitchFamily="50" charset="-128"/>
                          <a:ea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rPr>
                        <a:t>部分供給の場合</a:t>
                      </a:r>
                      <a:r>
                        <a:rPr kumimoji="1" lang="en-US" altLang="ja-JP" sz="1600" b="1" dirty="0" smtClean="0">
                          <a:latin typeface="Meiryo UI" panose="020B0604030504040204" pitchFamily="50" charset="-128"/>
                          <a:ea typeface="Meiryo UI" panose="020B0604030504040204" pitchFamily="50" charset="-128"/>
                        </a:rPr>
                        <a:t>】</a:t>
                      </a:r>
                    </a:p>
                    <a:p>
                      <a:r>
                        <a:rPr kumimoji="1" lang="ja-JP" altLang="en-US" sz="1600" b="0" dirty="0" smtClean="0">
                          <a:latin typeface="Meiryo UI" panose="020B0604030504040204" pitchFamily="50" charset="-128"/>
                          <a:ea typeface="Meiryo UI" panose="020B0604030504040204" pitchFamily="50" charset="-128"/>
                        </a:rPr>
                        <a:t>部分供給の供給者</a:t>
                      </a:r>
                      <a:endParaRPr kumimoji="1" lang="en-US" altLang="ja-JP" sz="16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600" dirty="0" smtClean="0">
                          <a:latin typeface="Meiryo UI" panose="020B0604030504040204" pitchFamily="50" charset="-128"/>
                          <a:ea typeface="Meiryo UI" panose="020B0604030504040204" pitchFamily="50" charset="-128"/>
                        </a:rPr>
                        <a:t>ベース供給者</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例）自己託送事業者（○○株式会社）</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600" dirty="0" smtClean="0">
                          <a:latin typeface="Meiryo UI" panose="020B0604030504040204" pitchFamily="50" charset="-128"/>
                          <a:ea typeface="Meiryo UI" panose="020B0604030504040204" pitchFamily="50" charset="-128"/>
                        </a:rPr>
                        <a:t>負荷追随供給者</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例）小売電気事業者（△△株式会社）</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 「</a:t>
            </a:r>
            <a:r>
              <a:rPr lang="ja-JP" altLang="en-US" dirty="0" smtClean="0">
                <a:latin typeface="Meiryo UI" panose="020B0604030504040204" pitchFamily="50" charset="-128"/>
                <a:ea typeface="Meiryo UI" panose="020B0604030504040204" pitchFamily="50" charset="-128"/>
              </a:rPr>
              <a:t>計画値同時同量の遵守」が可能であるか確認させていただくため，以下の項目についてご記入ください。</a:t>
            </a:r>
            <a:endParaRPr lang="en-US" altLang="ja-JP" dirty="0" smtClean="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323528" y="332656"/>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「契約の要件」確認④（需要側：計画値同時同量の遵守）</a:t>
            </a:r>
            <a:endParaRPr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xmlns=""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a:t>
            </a:r>
            <a:r>
              <a:rPr kumimoji="1" lang="ja-JP" altLang="en-US" dirty="0" smtClean="0">
                <a:latin typeface="Meiryo UI" panose="020B0604030504040204" pitchFamily="50" charset="-128"/>
                <a:ea typeface="Meiryo UI" panose="020B0604030504040204" pitchFamily="50" charset="-128"/>
              </a:rPr>
              <a:t>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
        <p:nvSpPr>
          <p:cNvPr id="3" name="正方形/長方形 2"/>
          <p:cNvSpPr/>
          <p:nvPr/>
        </p:nvSpPr>
        <p:spPr>
          <a:xfrm>
            <a:off x="3203848" y="4437112"/>
            <a:ext cx="5544616" cy="2016224"/>
          </a:xfrm>
          <a:prstGeom prst="rect">
            <a:avLst/>
          </a:prstGeom>
          <a:solidFill>
            <a:schemeClr val="bg1">
              <a:lumMod val="95000"/>
              <a:alpha val="80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lumMod val="50000"/>
                  </a:schemeClr>
                </a:solidFill>
                <a:latin typeface="Meiryo UI" panose="020B0604030504040204" pitchFamily="50" charset="-128"/>
                <a:ea typeface="Meiryo UI" panose="020B0604030504040204" pitchFamily="50" charset="-128"/>
              </a:rPr>
              <a:t>上記，供給地点の供給形態より，</a:t>
            </a:r>
            <a:endParaRPr kumimoji="1" lang="en-US" altLang="ja-JP" sz="2000" dirty="0" smtClean="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smtClean="0">
                <a:solidFill>
                  <a:schemeClr val="bg1">
                    <a:lumMod val="50000"/>
                  </a:schemeClr>
                </a:solidFill>
                <a:latin typeface="Meiryo UI" panose="020B0604030504040204" pitchFamily="50" charset="-128"/>
                <a:ea typeface="Meiryo UI" panose="020B0604030504040204" pitchFamily="50" charset="-128"/>
              </a:rPr>
              <a:t>「１．全量供給の場合」</a:t>
            </a:r>
            <a:endParaRPr kumimoji="1" lang="en-US" altLang="ja-JP" sz="2000" dirty="0" smtClean="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smtClean="0">
                <a:solidFill>
                  <a:schemeClr val="bg1">
                    <a:lumMod val="50000"/>
                  </a:schemeClr>
                </a:solidFill>
                <a:latin typeface="Meiryo UI" panose="020B0604030504040204" pitchFamily="50" charset="-128"/>
                <a:ea typeface="Meiryo UI" panose="020B0604030504040204" pitchFamily="50" charset="-128"/>
              </a:rPr>
              <a:t>「２．部分供給の場合」</a:t>
            </a:r>
            <a:endParaRPr kumimoji="1" lang="en-US" altLang="ja-JP" sz="2000" dirty="0" smtClean="0">
              <a:solidFill>
                <a:schemeClr val="bg1">
                  <a:lumMod val="50000"/>
                </a:schemeClr>
              </a:solidFill>
              <a:latin typeface="Meiryo UI" panose="020B0604030504040204" pitchFamily="50" charset="-128"/>
              <a:ea typeface="Meiryo UI" panose="020B0604030504040204" pitchFamily="50" charset="-128"/>
            </a:endParaRPr>
          </a:p>
          <a:p>
            <a:pPr algn="ctr"/>
            <a:r>
              <a:rPr lang="ja-JP" altLang="en-US" sz="2000" dirty="0" smtClean="0">
                <a:solidFill>
                  <a:schemeClr val="bg1">
                    <a:lumMod val="50000"/>
                  </a:schemeClr>
                </a:solidFill>
                <a:latin typeface="Meiryo UI" panose="020B0604030504040204" pitchFamily="50" charset="-128"/>
                <a:ea typeface="Meiryo UI" panose="020B0604030504040204" pitchFamily="50" charset="-128"/>
              </a:rPr>
              <a:t>のどちらかの項目にご記入ください。</a:t>
            </a:r>
            <a:endParaRPr kumimoji="1" lang="ja-JP" altLang="en-US" sz="2000"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563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11</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360000" y="116632"/>
            <a:ext cx="7596376"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「契約の要件」確認④’（計画値同時同量の</a:t>
            </a:r>
            <a:r>
              <a:rPr lang="ja-JP" altLang="en-US" dirty="0">
                <a:latin typeface="Meiryo UI" panose="020B0604030504040204" pitchFamily="50" charset="-128"/>
                <a:ea typeface="Meiryo UI" panose="020B0604030504040204" pitchFamily="50" charset="-128"/>
              </a:rPr>
              <a:t>遵守</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太陽光</a:t>
            </a:r>
            <a:r>
              <a:rPr lang="ja-JP" altLang="en-US" dirty="0">
                <a:latin typeface="Meiryo UI" panose="020B0604030504040204" pitchFamily="50" charset="-128"/>
                <a:ea typeface="Meiryo UI" panose="020B0604030504040204" pitchFamily="50" charset="-128"/>
              </a:rPr>
              <a:t>等の変動電源のみでの自己託送の</a:t>
            </a:r>
            <a:r>
              <a:rPr lang="ja-JP" altLang="en-US" dirty="0" smtClean="0">
                <a:latin typeface="Meiryo UI" panose="020B0604030504040204" pitchFamily="50" charset="-128"/>
                <a:ea typeface="Meiryo UI" panose="020B0604030504040204" pitchFamily="50" charset="-128"/>
              </a:rPr>
              <a:t>場合</a:t>
            </a:r>
            <a:endParaRPr lang="ja-JP" altLang="en-US"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171017546"/>
              </p:ext>
            </p:extLst>
          </p:nvPr>
        </p:nvGraphicFramePr>
        <p:xfrm>
          <a:off x="251520" y="1772816"/>
          <a:ext cx="8640960" cy="4315858"/>
        </p:xfrm>
        <a:graphic>
          <a:graphicData uri="http://schemas.openxmlformats.org/drawingml/2006/table">
            <a:tbl>
              <a:tblPr firstRow="1" bandCol="1">
                <a:tableStyleId>{5C22544A-7EE6-4342-B048-85BDC9FD1C3A}</a:tableStyleId>
              </a:tblPr>
              <a:tblGrid>
                <a:gridCol w="2732612">
                  <a:extLst>
                    <a:ext uri="{9D8B030D-6E8A-4147-A177-3AD203B41FA5}">
                      <a16:colId xmlns="" xmlns:a16="http://schemas.microsoft.com/office/drawing/2014/main" val="20000"/>
                    </a:ext>
                  </a:extLst>
                </a:gridCol>
                <a:gridCol w="5908348">
                  <a:extLst>
                    <a:ext uri="{9D8B030D-6E8A-4147-A177-3AD203B41FA5}">
                      <a16:colId xmlns="" xmlns:a16="http://schemas.microsoft.com/office/drawing/2014/main" val="20001"/>
                    </a:ext>
                  </a:extLst>
                </a:gridCol>
              </a:tblGrid>
              <a:tr h="360040">
                <a:tc gridSpan="2">
                  <a:txBody>
                    <a:bodyPr/>
                    <a:lstStyle/>
                    <a:p>
                      <a:pPr algn="l"/>
                      <a:r>
                        <a:rPr kumimoji="1" lang="ja-JP" altLang="en-US" sz="1600" b="0" dirty="0" smtClean="0">
                          <a:latin typeface="Meiryo UI" panose="020B0604030504040204" pitchFamily="50" charset="-128"/>
                          <a:ea typeface="Meiryo UI" panose="020B0604030504040204" pitchFamily="50" charset="-128"/>
                        </a:rPr>
                        <a:t>計画値</a:t>
                      </a:r>
                      <a:r>
                        <a:rPr kumimoji="1" lang="ja-JP" altLang="en-US" sz="1600" b="0" dirty="0">
                          <a:latin typeface="Meiryo UI" panose="020B0604030504040204" pitchFamily="50" charset="-128"/>
                          <a:ea typeface="Meiryo UI" panose="020B0604030504040204" pitchFamily="50" charset="-128"/>
                        </a:rPr>
                        <a:t>同時同量</a:t>
                      </a:r>
                      <a:r>
                        <a:rPr kumimoji="1" lang="ja-JP" altLang="en-US" sz="1600" b="0" dirty="0" smtClean="0">
                          <a:latin typeface="Meiryo UI" panose="020B0604030504040204" pitchFamily="50" charset="-128"/>
                          <a:ea typeface="Meiryo UI" panose="020B0604030504040204" pitchFamily="50" charset="-128"/>
                        </a:rPr>
                        <a:t>の遵守（太陽光等の変動電源のみでの自己託送の場合にご記入ください）</a:t>
                      </a:r>
                      <a:endParaRPr kumimoji="1" lang="ja-JP" altLang="en-US"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 xmlns:a16="http://schemas.microsoft.com/office/drawing/2014/main" val="10000"/>
                  </a:ext>
                </a:extLst>
              </a:tr>
              <a:tr h="1304058">
                <a:tc>
                  <a:txBody>
                    <a:bodyPr/>
                    <a:lstStyle/>
                    <a:p>
                      <a:r>
                        <a:rPr kumimoji="1" lang="ja-JP" altLang="en-US" sz="1600" dirty="0">
                          <a:latin typeface="Meiryo UI" panose="020B0604030504040204" pitchFamily="50" charset="-128"/>
                          <a:ea typeface="Meiryo UI" panose="020B0604030504040204" pitchFamily="50" charset="-128"/>
                        </a:rPr>
                        <a:t>発電側と需要側の同時同量</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の達成方法について</a:t>
                      </a:r>
                      <a:endParaRPr kumimoji="1" lang="ja-JP" altLang="en-US"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需要側の負荷変動について発電量予測システム</a:t>
                      </a:r>
                      <a:r>
                        <a:rPr kumimoji="1" lang="ja-JP" altLang="en-US" sz="1400" baseline="30000" dirty="0" smtClean="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baseline="30000" dirty="0" smtClean="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baseline="30000" dirty="0" smtClean="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を活用することで発電側と需要側の計画値同時同量が達成可能となる。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）必要に応じて次ページへ詳細記載願います。</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600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発電量予測方法について</a:t>
                      </a:r>
                      <a:endParaRPr kumimoji="1" lang="en-US" altLang="ja-JP" sz="1600" dirty="0" smtClean="0">
                        <a:latin typeface="Meiryo UI" panose="020B0604030504040204" pitchFamily="50" charset="-128"/>
                        <a:ea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＜発電予測に用いるデータ項目，データ取得方法，データ取得タイミング＞</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＜発電量予測の算定ロジック（算定式）＞</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＜発電量予測のタイミング＞</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＜発電量予測に誤差が生じる場合に，予測精度の向上への取り組み＞</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251520" y="764704"/>
            <a:ext cx="8640960" cy="877163"/>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sz="1700" dirty="0">
                <a:latin typeface="Meiryo UI" panose="020B0604030504040204" pitchFamily="50" charset="-128"/>
                <a:ea typeface="Meiryo UI" panose="020B0604030504040204" pitchFamily="50" charset="-128"/>
              </a:rPr>
              <a:t>今回のご検討内容において，</a:t>
            </a:r>
            <a:r>
              <a:rPr lang="ja-JP" altLang="en-US" sz="1700" b="1" dirty="0">
                <a:latin typeface="Meiryo UI" panose="020B0604030504040204" pitchFamily="50" charset="-128"/>
                <a:ea typeface="Meiryo UI" panose="020B0604030504040204" pitchFamily="50" charset="-128"/>
              </a:rPr>
              <a:t>「発電設備が太陽光等の変動電源のみ」である</a:t>
            </a:r>
            <a:r>
              <a:rPr lang="ja-JP" altLang="en-US" sz="1700" b="1" dirty="0" smtClean="0">
                <a:latin typeface="Meiryo UI" panose="020B0604030504040204" pitchFamily="50" charset="-128"/>
                <a:ea typeface="Meiryo UI" panose="020B0604030504040204" pitchFamily="50" charset="-128"/>
              </a:rPr>
              <a:t>場合</a:t>
            </a:r>
            <a:r>
              <a:rPr lang="ja-JP" altLang="en-US" sz="1700" dirty="0" smtClean="0">
                <a:latin typeface="Meiryo UI" panose="020B0604030504040204" pitchFamily="50" charset="-128"/>
                <a:ea typeface="Meiryo UI" panose="020B0604030504040204" pitchFamily="50" charset="-128"/>
              </a:rPr>
              <a:t>，</a:t>
            </a:r>
            <a:r>
              <a:rPr kumimoji="1" lang="ja-JP" altLang="en-US" sz="1700" dirty="0" smtClean="0">
                <a:latin typeface="Meiryo UI" panose="020B0604030504040204" pitchFamily="50" charset="-128"/>
                <a:ea typeface="Meiryo UI" panose="020B0604030504040204" pitchFamily="50" charset="-128"/>
              </a:rPr>
              <a:t>当社ＨＰに掲載されている「</a:t>
            </a:r>
            <a:r>
              <a:rPr kumimoji="1" lang="ja-JP" altLang="en-US" sz="1700" dirty="0" smtClean="0">
                <a:latin typeface="Meiryo UI" panose="020B0604030504040204" pitchFamily="50" charset="-128"/>
                <a:ea typeface="Meiryo UI" panose="020B0604030504040204" pitchFamily="50" charset="-128"/>
                <a:hlinkClick r:id="rId2"/>
              </a:rPr>
              <a:t>自己託送に係るお手続きについて</a:t>
            </a:r>
            <a:r>
              <a:rPr kumimoji="1" lang="ja-JP" altLang="en-US" sz="1700" dirty="0" smtClean="0">
                <a:latin typeface="Meiryo UI" panose="020B0604030504040204" pitchFamily="50" charset="-128"/>
                <a:ea typeface="Meiryo UI" panose="020B0604030504040204" pitchFamily="50" charset="-128"/>
              </a:rPr>
              <a:t>」</a:t>
            </a:r>
            <a:r>
              <a:rPr lang="en-US" altLang="ja-JP" sz="1700" dirty="0" smtClean="0">
                <a:latin typeface="Meiryo UI" panose="020B0604030504040204" pitchFamily="50" charset="-128"/>
                <a:ea typeface="Meiryo UI" panose="020B0604030504040204" pitchFamily="50" charset="-128"/>
              </a:rPr>
              <a:t>29</a:t>
            </a:r>
            <a:r>
              <a:rPr kumimoji="1" lang="ja-JP" altLang="en-US" sz="1700" dirty="0" err="1" smtClean="0">
                <a:latin typeface="Meiryo UI" panose="020B0604030504040204" pitchFamily="50" charset="-128"/>
                <a:ea typeface="Meiryo UI" panose="020B0604030504040204" pitchFamily="50" charset="-128"/>
              </a:rPr>
              <a:t>ｐ</a:t>
            </a:r>
            <a:r>
              <a:rPr kumimoji="1" lang="ja-JP" altLang="en-US" sz="1700" dirty="0" smtClean="0">
                <a:latin typeface="Meiryo UI" panose="020B0604030504040204" pitchFamily="50" charset="-128"/>
                <a:ea typeface="Meiryo UI" panose="020B0604030504040204" pitchFamily="50" charset="-128"/>
              </a:rPr>
              <a:t>の確認ポイントを参考に，以下の確認事項（</a:t>
            </a:r>
            <a:r>
              <a:rPr kumimoji="1" lang="en-US" altLang="ja-JP" sz="1700" dirty="0" smtClean="0">
                <a:latin typeface="Meiryo UI" panose="020B0604030504040204" pitchFamily="50" charset="-128"/>
                <a:ea typeface="Meiryo UI" panose="020B0604030504040204" pitchFamily="50" charset="-128"/>
              </a:rPr>
              <a:t>11</a:t>
            </a:r>
            <a:r>
              <a:rPr kumimoji="1" lang="ja-JP" altLang="en-US" sz="1700" dirty="0" smtClean="0">
                <a:latin typeface="Meiryo UI" panose="020B0604030504040204" pitchFamily="50" charset="-128"/>
                <a:ea typeface="Meiryo UI" panose="020B0604030504040204" pitchFamily="50" charset="-128"/>
              </a:rPr>
              <a:t>ｐ～</a:t>
            </a:r>
            <a:r>
              <a:rPr lang="en-US" altLang="ja-JP" sz="1700" dirty="0" smtClean="0">
                <a:latin typeface="Meiryo UI" panose="020B0604030504040204" pitchFamily="50" charset="-128"/>
                <a:ea typeface="Meiryo UI" panose="020B0604030504040204" pitchFamily="50" charset="-128"/>
              </a:rPr>
              <a:t>12</a:t>
            </a:r>
            <a:r>
              <a:rPr kumimoji="1" lang="ja-JP" altLang="en-US" sz="1700" dirty="0" smtClean="0">
                <a:latin typeface="Meiryo UI" panose="020B0604030504040204" pitchFamily="50" charset="-128"/>
                <a:ea typeface="Meiryo UI" panose="020B0604030504040204" pitchFamily="50" charset="-128"/>
              </a:rPr>
              <a:t>ｐ）</a:t>
            </a:r>
            <a:r>
              <a:rPr lang="ja-JP" altLang="en-US" sz="1700" dirty="0" smtClean="0">
                <a:latin typeface="Meiryo UI" panose="020B0604030504040204" pitchFamily="50" charset="-128"/>
                <a:ea typeface="Meiryo UI" panose="020B0604030504040204" pitchFamily="50" charset="-128"/>
              </a:rPr>
              <a:t>を</a:t>
            </a:r>
            <a:r>
              <a:rPr kumimoji="1" lang="ja-JP" altLang="en-US" sz="1700" dirty="0" smtClean="0">
                <a:latin typeface="Meiryo UI" panose="020B0604030504040204" pitchFamily="50" charset="-128"/>
                <a:ea typeface="Meiryo UI" panose="020B0604030504040204" pitchFamily="50" charset="-128"/>
              </a:rPr>
              <a:t>ご記入ください。</a:t>
            </a:r>
            <a:endParaRPr kumimoji="1" lang="en-US" altLang="ja-JP" sz="1700" dirty="0" smtClean="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xmlns=""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a:t>
            </a:r>
            <a:r>
              <a:rPr kumimoji="1" lang="ja-JP" altLang="en-US" dirty="0" smtClean="0">
                <a:latin typeface="Meiryo UI" panose="020B0604030504040204" pitchFamily="50" charset="-128"/>
                <a:ea typeface="Meiryo UI" panose="020B0604030504040204" pitchFamily="50" charset="-128"/>
              </a:rPr>
              <a:t>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598666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12</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951249595"/>
              </p:ext>
            </p:extLst>
          </p:nvPr>
        </p:nvGraphicFramePr>
        <p:xfrm>
          <a:off x="323528" y="836712"/>
          <a:ext cx="8568952" cy="5155655"/>
        </p:xfrm>
        <a:graphic>
          <a:graphicData uri="http://schemas.openxmlformats.org/drawingml/2006/table">
            <a:tbl>
              <a:tblPr firstRow="1" bandCol="1">
                <a:tableStyleId>{5C22544A-7EE6-4342-B048-85BDC9FD1C3A}</a:tableStyleId>
              </a:tblPr>
              <a:tblGrid>
                <a:gridCol w="2783078">
                  <a:extLst>
                    <a:ext uri="{9D8B030D-6E8A-4147-A177-3AD203B41FA5}">
                      <a16:colId xmlns="" xmlns:a16="http://schemas.microsoft.com/office/drawing/2014/main" val="20000"/>
                    </a:ext>
                  </a:extLst>
                </a:gridCol>
                <a:gridCol w="5785874">
                  <a:extLst>
                    <a:ext uri="{9D8B030D-6E8A-4147-A177-3AD203B41FA5}">
                      <a16:colId xmlns="" xmlns:a16="http://schemas.microsoft.com/office/drawing/2014/main" val="20001"/>
                    </a:ext>
                  </a:extLst>
                </a:gridCol>
              </a:tblGrid>
              <a:tr h="360040">
                <a:tc gridSpan="2">
                  <a:txBody>
                    <a:bodyPr/>
                    <a:lstStyle/>
                    <a:p>
                      <a:pPr algn="l"/>
                      <a:r>
                        <a:rPr kumimoji="1" lang="ja-JP" altLang="en-US" sz="1600" b="0" dirty="0" smtClean="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endParaRPr kumimoji="1" lang="ja-JP" altLang="en-US"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 xmlns:a16="http://schemas.microsoft.com/office/drawing/2014/main" val="10000"/>
                  </a:ext>
                </a:extLst>
              </a:tr>
              <a:tr h="2390906">
                <a:tc>
                  <a:txBody>
                    <a:bodyPr/>
                    <a:lstStyle/>
                    <a:p>
                      <a:r>
                        <a:rPr kumimoji="1" lang="ja-JP" altLang="en-US" sz="1600" dirty="0">
                          <a:latin typeface="Meiryo UI" panose="020B0604030504040204" pitchFamily="50" charset="-128"/>
                          <a:ea typeface="Meiryo UI" panose="020B0604030504040204" pitchFamily="50" charset="-128"/>
                        </a:rPr>
                        <a:t>バックアップ電源の存在について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通告型部分供給に準じた供給形態を取る予定であり，発電設備の点検時等で発電しないコマが発生しても小売電気事業者からの補給により需要を賄うことが可能。</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404709">
                <a:tc>
                  <a:txBody>
                    <a:bodyPr/>
                    <a:lstStyle/>
                    <a:p>
                      <a:r>
                        <a:rPr kumimoji="1" lang="ja-JP" altLang="en-US" sz="1600" dirty="0" smtClean="0">
                          <a:latin typeface="Meiryo UI" panose="020B0604030504040204" pitchFamily="50" charset="-128"/>
                          <a:ea typeface="Meiryo UI" panose="020B0604030504040204" pitchFamily="50" charset="-128"/>
                        </a:rPr>
                        <a:t>急</a:t>
                      </a:r>
                      <a:r>
                        <a:rPr kumimoji="1" lang="ja-JP" altLang="en-US" sz="1600" dirty="0">
                          <a:latin typeface="Meiryo UI" panose="020B0604030504040204" pitchFamily="50" charset="-128"/>
                          <a:ea typeface="Meiryo UI" panose="020B0604030504040204" pitchFamily="50" charset="-128"/>
                        </a:rPr>
                        <a:t>な自然変動への対応について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24</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時間</a:t>
                      </a:r>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365</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日需給管理し，実需給の</a:t>
                      </a:r>
                      <a:r>
                        <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rPr>
                        <a:t>1</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時間前まで計画変更が行えるような体制にある。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また，部分供給を行う小売電気事業者とも計画変更が速やかに行えるよう連携体制が整っている。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 name="テキスト プレースホルダー 1"/>
          <p:cNvSpPr txBox="1">
            <a:spLocks/>
          </p:cNvSpPr>
          <p:nvPr/>
        </p:nvSpPr>
        <p:spPr>
          <a:xfrm>
            <a:off x="360000" y="116632"/>
            <a:ext cx="7596376"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「契約の要件」確認④’（計画値同時同量の</a:t>
            </a:r>
            <a:r>
              <a:rPr lang="ja-JP" altLang="en-US" dirty="0">
                <a:latin typeface="Meiryo UI" panose="020B0604030504040204" pitchFamily="50" charset="-128"/>
                <a:ea typeface="Meiryo UI" panose="020B0604030504040204" pitchFamily="50" charset="-128"/>
              </a:rPr>
              <a:t>遵守</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太陽光</a:t>
            </a:r>
            <a:r>
              <a:rPr lang="ja-JP" altLang="en-US" dirty="0">
                <a:latin typeface="Meiryo UI" panose="020B0604030504040204" pitchFamily="50" charset="-128"/>
                <a:ea typeface="Meiryo UI" panose="020B0604030504040204" pitchFamily="50" charset="-128"/>
              </a:rPr>
              <a:t>等の変動電源のみでの自己託送の</a:t>
            </a:r>
            <a:r>
              <a:rPr lang="ja-JP" altLang="en-US" dirty="0" smtClean="0">
                <a:latin typeface="Meiryo UI" panose="020B0604030504040204" pitchFamily="50" charset="-128"/>
                <a:ea typeface="Meiryo UI" panose="020B0604030504040204" pitchFamily="50" charset="-128"/>
              </a:rPr>
              <a:t>場合</a:t>
            </a:r>
            <a:endParaRPr lang="ja-JP" altLang="en-US"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xmlns=""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a:t>
            </a:r>
            <a:r>
              <a:rPr kumimoji="1" lang="ja-JP" altLang="en-US" dirty="0" smtClean="0">
                <a:latin typeface="Meiryo UI" panose="020B0604030504040204" pitchFamily="50" charset="-128"/>
                <a:ea typeface="Meiryo UI" panose="020B0604030504040204" pitchFamily="50" charset="-128"/>
              </a:rPr>
              <a:t>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3453057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13</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360000" y="324000"/>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参考データ（年間の発電予測実績等）</a:t>
            </a:r>
            <a:endParaRPr lang="ja-JP" altLang="en-US" dirty="0">
              <a:latin typeface="Meiryo UI" panose="020B0604030504040204" pitchFamily="50" charset="-128"/>
              <a:ea typeface="Meiryo UI" panose="020B0604030504040204" pitchFamily="50" charset="-128"/>
            </a:endParaRP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a:t>
            </a:r>
            <a:r>
              <a:rPr lang="ja-JP" altLang="en-US" sz="4400" dirty="0" smtClean="0">
                <a:latin typeface="Meiryo UI" panose="020B0604030504040204" pitchFamily="50" charset="-128"/>
                <a:ea typeface="Meiryo UI" panose="020B0604030504040204" pitchFamily="50" charset="-128"/>
              </a:rPr>
              <a:t>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（年間の発電予測実績等）</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654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360000" y="324000"/>
            <a:ext cx="7380352"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参考データ（発電量予測と需要量予測を比較したロードカーブ）</a:t>
            </a:r>
            <a:endParaRPr lang="ja-JP" altLang="en-US" dirty="0">
              <a:latin typeface="Meiryo UI" panose="020B0604030504040204" pitchFamily="50" charset="-128"/>
              <a:ea typeface="Meiryo UI" panose="020B0604030504040204" pitchFamily="50" charset="-128"/>
            </a:endParaRP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a:t>
            </a:r>
            <a:r>
              <a:rPr lang="ja-JP" altLang="en-US" sz="4400" dirty="0" smtClean="0">
                <a:latin typeface="Meiryo UI" panose="020B0604030504040204" pitchFamily="50" charset="-128"/>
                <a:ea typeface="Meiryo UI" panose="020B0604030504040204" pitchFamily="50" charset="-128"/>
              </a:rPr>
              <a:t>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（発電量予測と需要量予測のロードカーブが比較できるグラフ等）</a:t>
            </a:r>
            <a:endParaRPr lang="en-US" altLang="ja-JP"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443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15</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360000" y="324000"/>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その他参考データ</a:t>
            </a:r>
            <a:endParaRPr lang="ja-JP" altLang="en-US" dirty="0">
              <a:latin typeface="Meiryo UI" panose="020B0604030504040204" pitchFamily="50" charset="-128"/>
              <a:ea typeface="Meiryo UI" panose="020B0604030504040204" pitchFamily="50" charset="-128"/>
            </a:endParaRP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smtClean="0">
                <a:latin typeface="Meiryo UI" panose="020B0604030504040204" pitchFamily="50" charset="-128"/>
                <a:ea typeface="Meiryo UI" panose="020B0604030504040204" pitchFamily="50" charset="-128"/>
              </a:rPr>
              <a:t>その他参考</a:t>
            </a:r>
            <a:r>
              <a:rPr kumimoji="1" lang="ja-JP" altLang="en-US" sz="4400" dirty="0">
                <a:latin typeface="Meiryo UI" panose="020B0604030504040204" pitchFamily="50" charset="-128"/>
                <a:ea typeface="Meiryo UI" panose="020B0604030504040204" pitchFamily="50" charset="-128"/>
              </a:rPr>
              <a:t>データ</a:t>
            </a:r>
            <a:r>
              <a:rPr kumimoji="1" lang="ja-JP" altLang="en-US" sz="4400" dirty="0" smtClean="0">
                <a:latin typeface="Meiryo UI" panose="020B0604030504040204" pitchFamily="50" charset="-128"/>
                <a:ea typeface="Meiryo UI" panose="020B0604030504040204" pitchFamily="50" charset="-128"/>
              </a:rPr>
              <a:t>を</a:t>
            </a:r>
            <a:endParaRPr kumimoji="1" lang="en-US" altLang="ja-JP" sz="4400" dirty="0" smtClean="0">
              <a:latin typeface="Meiryo UI" panose="020B0604030504040204" pitchFamily="50" charset="-128"/>
              <a:ea typeface="Meiryo UI" panose="020B0604030504040204" pitchFamily="50" charset="-128"/>
            </a:endParaRPr>
          </a:p>
          <a:p>
            <a:pPr algn="ctr"/>
            <a:r>
              <a:rPr lang="ja-JP" altLang="en-US" sz="4400" dirty="0" smtClean="0">
                <a:latin typeface="Meiryo UI" panose="020B0604030504040204" pitchFamily="50" charset="-128"/>
                <a:ea typeface="Meiryo UI" panose="020B0604030504040204" pitchFamily="50" charset="-128"/>
              </a:rPr>
              <a:t>貼付</a:t>
            </a:r>
            <a:r>
              <a:rPr lang="ja-JP" altLang="en-US" sz="4400" dirty="0">
                <a:latin typeface="Meiryo UI" panose="020B0604030504040204" pitchFamily="50" charset="-128"/>
                <a:ea typeface="Meiryo UI" panose="020B0604030504040204" pitchFamily="50" charset="-128"/>
              </a:rPr>
              <a:t>けして</a:t>
            </a:r>
            <a:r>
              <a:rPr lang="ja-JP" altLang="en-US" sz="4400" dirty="0" smtClean="0">
                <a:latin typeface="Meiryo UI" panose="020B0604030504040204" pitchFamily="50" charset="-128"/>
                <a:ea typeface="Meiryo UI" panose="020B0604030504040204" pitchFamily="50" charset="-128"/>
              </a:rPr>
              <a:t>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522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16</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360000" y="324000"/>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latin typeface="Meiryo UI" panose="020B0604030504040204" pitchFamily="50" charset="-128"/>
                <a:ea typeface="Meiryo UI" panose="020B0604030504040204" pitchFamily="50" charset="-128"/>
              </a:rPr>
              <a:t>その他参考データ</a:t>
            </a:r>
            <a:endParaRPr lang="ja-JP" altLang="en-US" dirty="0">
              <a:latin typeface="Meiryo UI" panose="020B0604030504040204" pitchFamily="50" charset="-128"/>
              <a:ea typeface="Meiryo UI" panose="020B0604030504040204" pitchFamily="50" charset="-128"/>
            </a:endParaRP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smtClean="0">
                <a:latin typeface="Meiryo UI" panose="020B0604030504040204" pitchFamily="50" charset="-128"/>
                <a:ea typeface="Meiryo UI" panose="020B0604030504040204" pitchFamily="50" charset="-128"/>
              </a:rPr>
              <a:t>その他参考</a:t>
            </a:r>
            <a:r>
              <a:rPr kumimoji="1" lang="ja-JP" altLang="en-US" sz="4400" dirty="0">
                <a:latin typeface="Meiryo UI" panose="020B0604030504040204" pitchFamily="50" charset="-128"/>
                <a:ea typeface="Meiryo UI" panose="020B0604030504040204" pitchFamily="50" charset="-128"/>
              </a:rPr>
              <a:t>データ</a:t>
            </a:r>
            <a:r>
              <a:rPr kumimoji="1" lang="ja-JP" altLang="en-US" sz="4400" dirty="0" smtClean="0">
                <a:latin typeface="Meiryo UI" panose="020B0604030504040204" pitchFamily="50" charset="-128"/>
                <a:ea typeface="Meiryo UI" panose="020B0604030504040204" pitchFamily="50" charset="-128"/>
              </a:rPr>
              <a:t>を</a:t>
            </a:r>
            <a:endParaRPr kumimoji="1" lang="en-US" altLang="ja-JP" sz="4400" dirty="0" smtClean="0">
              <a:latin typeface="Meiryo UI" panose="020B0604030504040204" pitchFamily="50" charset="-128"/>
              <a:ea typeface="Meiryo UI" panose="020B0604030504040204" pitchFamily="50" charset="-128"/>
            </a:endParaRPr>
          </a:p>
          <a:p>
            <a:pPr algn="ctr"/>
            <a:r>
              <a:rPr lang="ja-JP" altLang="en-US" sz="4400" dirty="0" smtClean="0">
                <a:latin typeface="Meiryo UI" panose="020B0604030504040204" pitchFamily="50" charset="-128"/>
                <a:ea typeface="Meiryo UI" panose="020B0604030504040204" pitchFamily="50" charset="-128"/>
              </a:rPr>
              <a:t>貼付</a:t>
            </a:r>
            <a:r>
              <a:rPr lang="ja-JP" altLang="en-US" sz="4400" dirty="0">
                <a:latin typeface="Meiryo UI" panose="020B0604030504040204" pitchFamily="50" charset="-128"/>
                <a:ea typeface="Meiryo UI" panose="020B0604030504040204" pitchFamily="50" charset="-128"/>
              </a:rPr>
              <a:t>けして</a:t>
            </a:r>
            <a:r>
              <a:rPr lang="ja-JP" altLang="en-US" sz="4400" dirty="0" smtClean="0">
                <a:latin typeface="Meiryo UI" panose="020B0604030504040204" pitchFamily="50" charset="-128"/>
                <a:ea typeface="Meiryo UI" panose="020B0604030504040204" pitchFamily="50" charset="-128"/>
              </a:rPr>
              <a:t>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0330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プレースホルダー 1"/>
          <p:cNvSpPr>
            <a:spLocks noGrp="1"/>
          </p:cNvSpPr>
          <p:nvPr>
            <p:ph type="body" sz="quarter" idx="13"/>
          </p:nvPr>
        </p:nvSpPr>
        <p:spPr>
          <a:xfrm>
            <a:off x="360362" y="332656"/>
            <a:ext cx="6155853" cy="422994"/>
          </a:xfrm>
        </p:spPr>
        <p:txBody>
          <a:bodyPr/>
          <a:lstStyle/>
          <a:p>
            <a:pPr eaLnBrk="1" hangingPunct="1"/>
            <a:r>
              <a:rPr lang="ja-JP" altLang="en-US" sz="2000" dirty="0" smtClean="0">
                <a:latin typeface="Meiryo UI" panose="020B0604030504040204" pitchFamily="50" charset="-128"/>
                <a:ea typeface="Meiryo UI" panose="020B0604030504040204" pitchFamily="50" charset="-128"/>
              </a:rPr>
              <a:t>自己託送開始に向けた事前確認事項について</a:t>
            </a:r>
          </a:p>
        </p:txBody>
      </p:sp>
      <p:sp>
        <p:nvSpPr>
          <p:cNvPr id="2" name="スライド番号プレースホルダー 1"/>
          <p:cNvSpPr>
            <a:spLocks noGrp="1"/>
          </p:cNvSpPr>
          <p:nvPr>
            <p:ph type="sldNum" sz="quarter" idx="4294967295"/>
          </p:nvPr>
        </p:nvSpPr>
        <p:spPr>
          <a:xfrm>
            <a:off x="6686550" y="115888"/>
            <a:ext cx="2133600" cy="365125"/>
          </a:xfrm>
          <a:prstGeom prst="rect">
            <a:avLst/>
          </a:prstGeom>
        </p:spPr>
        <p:txBody>
          <a:bodyPr/>
          <a:lstStyle/>
          <a:p>
            <a:pPr>
              <a:defRPr/>
            </a:pPr>
            <a:fld id="{C73B1CAD-A06E-4F8A-9651-236DBFBFA405}" type="slidenum">
              <a:rPr lang="ja-JP" altLang="en-US" sz="1600" smtClean="0">
                <a:solidFill>
                  <a:schemeClr val="tx1"/>
                </a:solidFill>
                <a:latin typeface="Meiryo UI" panose="020B0604030504040204" pitchFamily="50" charset="-128"/>
                <a:ea typeface="Meiryo UI" panose="020B0604030504040204" pitchFamily="50" charset="-128"/>
              </a:rPr>
              <a:pPr>
                <a:defRPr/>
              </a:pPr>
              <a:t>1</a:t>
            </a:fld>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6388" name="タイトル 1"/>
          <p:cNvSpPr txBox="1">
            <a:spLocks/>
          </p:cNvSpPr>
          <p:nvPr/>
        </p:nvSpPr>
        <p:spPr bwMode="auto">
          <a:xfrm>
            <a:off x="251520" y="836712"/>
            <a:ext cx="8496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698500" indent="-34290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890588" indent="-1778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168400" indent="-98425">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1435100" indent="-87313">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1892300" indent="-87313"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349500" indent="-87313"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2806700" indent="-87313"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263900" indent="-87313"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latin typeface="Meiryo UI" panose="020B0604030504040204" pitchFamily="50" charset="-128"/>
                <a:ea typeface="Meiryo UI" panose="020B0604030504040204" pitchFamily="50" charset="-128"/>
              </a:rPr>
              <a:t>＜目次＞</a:t>
            </a:r>
            <a:endParaRPr lang="ja-JP" altLang="en-US" sz="2000" b="1" dirty="0">
              <a:latin typeface="Meiryo UI" panose="020B0604030504040204" pitchFamily="50" charset="-128"/>
              <a:ea typeface="Meiryo UI" panose="020B0604030504040204" pitchFamily="50" charset="-128"/>
            </a:endParaRPr>
          </a:p>
        </p:txBody>
      </p:sp>
      <p:sp>
        <p:nvSpPr>
          <p:cNvPr id="16389" name="コンテンツ プレースホルダー 1"/>
          <p:cNvSpPr txBox="1">
            <a:spLocks/>
          </p:cNvSpPr>
          <p:nvPr/>
        </p:nvSpPr>
        <p:spPr bwMode="auto">
          <a:xfrm>
            <a:off x="323528" y="1196752"/>
            <a:ext cx="8615363"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a:buFont typeface="Arial" panose="020B0604020202020204" pitchFamily="34" charset="0"/>
              <a:buNone/>
            </a:pPr>
            <a:r>
              <a:rPr lang="ja-JP" altLang="en-US" sz="1800" dirty="0" smtClean="0">
                <a:latin typeface="Meiryo UI" panose="020B0604030504040204" pitchFamily="50" charset="-128"/>
                <a:ea typeface="Meiryo UI" panose="020B0604030504040204" pitchFamily="50" charset="-128"/>
              </a:rPr>
              <a:t>「契約の要件」確認項目一覧・・・・・・・・・・・・・・・・・・・・・・・・・・・・・・・・・・・・・・・・・・・・・・・・</a:t>
            </a:r>
            <a:r>
              <a:rPr lang="ja-JP" altLang="en-US" sz="1800" dirty="0">
                <a:latin typeface="Meiryo UI" panose="020B0604030504040204" pitchFamily="50" charset="-128"/>
                <a:ea typeface="Meiryo UI" panose="020B0604030504040204" pitchFamily="50" charset="-128"/>
              </a:rPr>
              <a:t>２</a:t>
            </a:r>
            <a:endParaRPr lang="en-US" altLang="ja-JP" sz="1800" dirty="0" smtClean="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自己託送のスキーム概要・・・・・・・・・・・・・・・・・・・・・・・・・・・・・・・・・・・・・・・・・・・・・・・・・・</a:t>
            </a:r>
            <a:r>
              <a:rPr lang="ja-JP" altLang="en-US" sz="1800" dirty="0" smtClean="0">
                <a:latin typeface="Meiryo UI" panose="020B0604030504040204" pitchFamily="50" charset="-128"/>
                <a:ea typeface="Meiryo UI" panose="020B0604030504040204" pitchFamily="50" charset="-128"/>
              </a:rPr>
              <a:t>・３</a:t>
            </a:r>
            <a:endParaRPr lang="en-US" altLang="ja-JP"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自己託送の関係図・・・・・・・・・・・・・・・・・・・・・・・・・・・・・・・・・・・・・・・・・・・・・・・・・・・・・・・</a:t>
            </a: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４</a:t>
            </a:r>
            <a:endParaRPr lang="en-US" altLang="ja-JP" sz="1800" dirty="0" smtClean="0">
              <a:latin typeface="Meiryo UI" panose="020B0604030504040204" pitchFamily="50" charset="-128"/>
              <a:ea typeface="Meiryo UI" panose="020B0604030504040204" pitchFamily="50" charset="-128"/>
            </a:endParaRPr>
          </a:p>
          <a:p>
            <a:pPr>
              <a:buFont typeface="Arial" panose="020B0604020202020204" pitchFamily="34" charset="0"/>
              <a:buNone/>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自己託送に係る指針（経済産業省）に基づく「契約の要件」確認</a:t>
            </a:r>
            <a:r>
              <a:rPr lang="en-US" altLang="ja-JP" sz="1800" dirty="0" smtClean="0">
                <a:latin typeface="Meiryo UI" panose="020B0604030504040204" pitchFamily="50" charset="-128"/>
                <a:ea typeface="Meiryo UI" panose="020B0604030504040204" pitchFamily="50" charset="-128"/>
              </a:rPr>
              <a:t>】</a:t>
            </a:r>
          </a:p>
          <a:p>
            <a:pPr marL="285750" algn="dist">
              <a:buNone/>
            </a:pPr>
            <a:r>
              <a:rPr lang="ja-JP" altLang="en-US" sz="1800" dirty="0" smtClean="0">
                <a:latin typeface="Meiryo UI" panose="020B0604030504040204" pitchFamily="50" charset="-128"/>
                <a:ea typeface="Meiryo UI" panose="020B0604030504040204" pitchFamily="50" charset="-128"/>
              </a:rPr>
              <a:t>「契約の要件」確認①</a:t>
            </a:r>
            <a:r>
              <a:rPr lang="ja-JP" altLang="en-US" sz="1800" dirty="0">
                <a:latin typeface="Meiryo UI" panose="020B0604030504040204" pitchFamily="50" charset="-128"/>
                <a:ea typeface="Meiryo UI" panose="020B0604030504040204" pitchFamily="50" charset="-128"/>
              </a:rPr>
              <a:t>（非電気事業用電気</a:t>
            </a:r>
            <a:r>
              <a:rPr lang="ja-JP" altLang="en-US" sz="1800" dirty="0" smtClean="0">
                <a:latin typeface="Meiryo UI" panose="020B0604030504040204" pitchFamily="50" charset="-128"/>
                <a:ea typeface="Meiryo UI" panose="020B0604030504040204" pitchFamily="50" charset="-128"/>
              </a:rPr>
              <a:t>工作）・・・・・・・・・・・・・・・・・・・・・・・・・・・５</a:t>
            </a:r>
            <a:endParaRPr lang="en-US" altLang="ja-JP" sz="1800" dirty="0" smtClean="0">
              <a:latin typeface="Meiryo UI" panose="020B0604030504040204" pitchFamily="50" charset="-128"/>
              <a:ea typeface="Meiryo UI" panose="020B0604030504040204" pitchFamily="50" charset="-128"/>
            </a:endParaRPr>
          </a:p>
          <a:p>
            <a:pPr marL="285750" algn="dist">
              <a:buNone/>
            </a:pPr>
            <a:r>
              <a:rPr lang="ja-JP" altLang="en-US" sz="1800" dirty="0" smtClean="0">
                <a:latin typeface="Meiryo UI" panose="020B0604030504040204" pitchFamily="50" charset="-128"/>
                <a:ea typeface="Meiryo UI" panose="020B0604030504040204" pitchFamily="50" charset="-128"/>
              </a:rPr>
              <a:t>「契約の要件」確認②</a:t>
            </a:r>
            <a:r>
              <a:rPr lang="ja-JP" altLang="en-US" sz="1800" dirty="0">
                <a:latin typeface="Meiryo UI" panose="020B0604030504040204" pitchFamily="50" charset="-128"/>
                <a:ea typeface="Meiryo UI" panose="020B0604030504040204" pitchFamily="50" charset="-128"/>
              </a:rPr>
              <a:t>（自己または密接な関係）</a:t>
            </a:r>
            <a:r>
              <a:rPr lang="ja-JP" altLang="en-US" sz="1800" dirty="0" smtClean="0">
                <a:latin typeface="Meiryo UI" panose="020B0604030504040204" pitchFamily="50" charset="-128"/>
                <a:ea typeface="Meiryo UI" panose="020B0604030504040204" pitchFamily="50" charset="-128"/>
              </a:rPr>
              <a:t>・・・・・・・・・・・・・・・・・・・・・・・・・・・・・６</a:t>
            </a:r>
            <a:endParaRPr lang="en-US" altLang="ja-JP" sz="1800" dirty="0" smtClean="0">
              <a:latin typeface="Meiryo UI" panose="020B0604030504040204" pitchFamily="50" charset="-128"/>
              <a:ea typeface="Meiryo UI" panose="020B0604030504040204" pitchFamily="50" charset="-128"/>
            </a:endParaRPr>
          </a:p>
          <a:p>
            <a:pPr marL="285750" algn="dist">
              <a:buNone/>
            </a:pPr>
            <a:r>
              <a:rPr lang="ja-JP" altLang="en-US" sz="1800" dirty="0" smtClean="0">
                <a:latin typeface="Meiryo UI" panose="020B0604030504040204" pitchFamily="50" charset="-128"/>
                <a:ea typeface="Meiryo UI" panose="020B0604030504040204" pitchFamily="50" charset="-128"/>
              </a:rPr>
              <a:t>「契約の要件」確認</a:t>
            </a:r>
            <a:r>
              <a:rPr lang="ja-JP" altLang="en-US" sz="1800" dirty="0">
                <a:latin typeface="Meiryo UI" panose="020B0604030504040204" pitchFamily="50" charset="-128"/>
                <a:ea typeface="Meiryo UI" panose="020B0604030504040204" pitchFamily="50" charset="-128"/>
              </a:rPr>
              <a:t>③</a:t>
            </a:r>
            <a:r>
              <a:rPr lang="ja-JP" altLang="en-US" sz="1800" dirty="0" smtClean="0">
                <a:latin typeface="Meiryo UI" panose="020B0604030504040204" pitchFamily="50" charset="-128"/>
                <a:ea typeface="Meiryo UI" panose="020B0604030504040204" pitchFamily="50" charset="-128"/>
              </a:rPr>
              <a:t>（特定供給の許可）・・・・・・・・・・・・・・・・・・・・・・・・・・・・・・・</a:t>
            </a:r>
            <a:r>
              <a:rPr lang="en-US" altLang="ja-JP" sz="1800" dirty="0" smtClean="0">
                <a:latin typeface="Meiryo UI" panose="020B0604030504040204" pitchFamily="50" charset="-128"/>
                <a:ea typeface="Meiryo UI" panose="020B0604030504040204" pitchFamily="50" charset="-128"/>
              </a:rPr>
              <a:t>7</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8</a:t>
            </a:r>
          </a:p>
          <a:p>
            <a:pPr>
              <a:buNone/>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託送供給等約款に基づく「契約の要件」確認</a:t>
            </a:r>
            <a:r>
              <a:rPr lang="en-US" altLang="ja-JP" sz="1800" dirty="0" smtClean="0">
                <a:latin typeface="Meiryo UI" panose="020B0604030504040204" pitchFamily="50" charset="-128"/>
                <a:ea typeface="Meiryo UI" panose="020B0604030504040204" pitchFamily="50" charset="-128"/>
              </a:rPr>
              <a:t>】</a:t>
            </a:r>
          </a:p>
          <a:p>
            <a:pPr marL="285750" algn="dist">
              <a:buNone/>
            </a:pPr>
            <a:r>
              <a:rPr lang="ja-JP" altLang="en-US" sz="1800" dirty="0" smtClean="0">
                <a:latin typeface="Meiryo UI" panose="020B0604030504040204" pitchFamily="50" charset="-128"/>
                <a:ea typeface="Meiryo UI" panose="020B0604030504040204" pitchFamily="50" charset="-128"/>
              </a:rPr>
              <a:t>「契約の要件」確認④（発電側：計画値同時同量の遵守）・・・・・・・・・・・・</a:t>
            </a:r>
            <a:r>
              <a:rPr lang="ja-JP" altLang="en-US"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9</a:t>
            </a:r>
            <a:endParaRPr lang="en-US" altLang="ja-JP" sz="1800" dirty="0" smtClean="0">
              <a:latin typeface="Meiryo UI" panose="020B0604030504040204" pitchFamily="50" charset="-128"/>
              <a:ea typeface="Meiryo UI" panose="020B0604030504040204" pitchFamily="50" charset="-128"/>
            </a:endParaRPr>
          </a:p>
          <a:p>
            <a:pPr marL="285750" algn="dist">
              <a:buNone/>
            </a:pPr>
            <a:r>
              <a:rPr lang="ja-JP" altLang="en-US" sz="1800" dirty="0" smtClean="0">
                <a:latin typeface="Meiryo UI" panose="020B0604030504040204" pitchFamily="50" charset="-128"/>
                <a:ea typeface="Meiryo UI" panose="020B0604030504040204" pitchFamily="50" charset="-128"/>
              </a:rPr>
              <a:t>「契約の要件」確認</a:t>
            </a:r>
            <a:r>
              <a:rPr lang="ja-JP" altLang="en-US" sz="1800" dirty="0" smtClean="0">
                <a:latin typeface="Meiryo UI" panose="020B0604030504040204" pitchFamily="50" charset="-128"/>
                <a:ea typeface="Meiryo UI" panose="020B0604030504040204" pitchFamily="50" charset="-128"/>
              </a:rPr>
              <a:t>④</a:t>
            </a: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需要側</a:t>
            </a:r>
            <a:r>
              <a:rPr lang="ja-JP" altLang="en-US" sz="1800" dirty="0" smtClean="0">
                <a:latin typeface="Meiryo UI" panose="020B0604030504040204" pitchFamily="50" charset="-128"/>
                <a:ea typeface="Meiryo UI" panose="020B0604030504040204" pitchFamily="50" charset="-128"/>
              </a:rPr>
              <a:t>：計画値同時同量の遵守）・・</a:t>
            </a:r>
            <a:r>
              <a:rPr lang="ja-JP" altLang="en-US"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1</a:t>
            </a:r>
            <a:r>
              <a:rPr lang="en-US" altLang="ja-JP" sz="1800" dirty="0">
                <a:latin typeface="Meiryo UI" panose="020B0604030504040204" pitchFamily="50" charset="-128"/>
                <a:ea typeface="Meiryo UI" panose="020B0604030504040204" pitchFamily="50" charset="-128"/>
              </a:rPr>
              <a:t>0</a:t>
            </a:r>
            <a:endParaRPr lang="en-US" altLang="ja-JP" sz="1800" dirty="0" smtClean="0">
              <a:latin typeface="Meiryo UI" panose="020B0604030504040204" pitchFamily="50" charset="-128"/>
              <a:ea typeface="Meiryo UI" panose="020B0604030504040204" pitchFamily="50" charset="-128"/>
            </a:endParaRPr>
          </a:p>
          <a:p>
            <a:pPr marL="285750" algn="dist">
              <a:buNone/>
            </a:pPr>
            <a:r>
              <a:rPr lang="ja-JP" altLang="en-US" sz="1800" dirty="0" smtClean="0">
                <a:latin typeface="Meiryo UI" panose="020B0604030504040204" pitchFamily="50" charset="-128"/>
                <a:ea typeface="Meiryo UI" panose="020B0604030504040204" pitchFamily="50" charset="-128"/>
              </a:rPr>
              <a:t>「契約の要件」確認④</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（計画値同時同量の遵守）・・・・・・・・・・・・・・・・・・・・・・</a:t>
            </a:r>
            <a:r>
              <a:rPr lang="en-US" altLang="ja-JP" sz="1800" dirty="0" smtClean="0">
                <a:latin typeface="Meiryo UI" panose="020B0604030504040204" pitchFamily="50" charset="-128"/>
                <a:ea typeface="Meiryo UI" panose="020B0604030504040204" pitchFamily="50" charset="-128"/>
              </a:rPr>
              <a:t>11</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12</a:t>
            </a:r>
          </a:p>
          <a:p>
            <a:pPr marL="285750">
              <a:buNone/>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太陽光等の変動電源のみでの自己託送の場合</a:t>
            </a:r>
            <a:endParaRPr lang="en-US" altLang="ja-JP" sz="1800" dirty="0" smtClean="0">
              <a:latin typeface="Meiryo UI" panose="020B0604030504040204" pitchFamily="50" charset="-128"/>
              <a:ea typeface="Meiryo UI" panose="020B0604030504040204" pitchFamily="50" charset="-128"/>
            </a:endParaRPr>
          </a:p>
          <a:p>
            <a:pPr algn="dist">
              <a:buNone/>
            </a:pPr>
            <a:r>
              <a:rPr lang="ja-JP" altLang="en-US" sz="1800" dirty="0" smtClean="0">
                <a:latin typeface="Meiryo UI" panose="020B0604030504040204" pitchFamily="50" charset="-128"/>
                <a:ea typeface="Meiryo UI" panose="020B0604030504040204" pitchFamily="50" charset="-128"/>
              </a:rPr>
              <a:t>参考</a:t>
            </a:r>
            <a:r>
              <a:rPr lang="ja-JP" altLang="en-US" sz="1800" dirty="0">
                <a:latin typeface="Meiryo UI" panose="020B0604030504040204" pitchFamily="50" charset="-128"/>
                <a:ea typeface="Meiryo UI" panose="020B0604030504040204" pitchFamily="50" charset="-128"/>
              </a:rPr>
              <a:t>データ（年間の発電予測実績等</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13</a:t>
            </a:r>
            <a:endParaRPr lang="ja-JP" altLang="en-US"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参考データ（発電量予測と需要量予測を比較したロードカーブ</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14</a:t>
            </a:r>
            <a:endParaRPr lang="ja-JP" altLang="en-US"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その他参考</a:t>
            </a:r>
            <a:r>
              <a:rPr lang="ja-JP" altLang="en-US" sz="1800" dirty="0" smtClean="0">
                <a:latin typeface="Meiryo UI" panose="020B0604030504040204" pitchFamily="50" charset="-128"/>
                <a:ea typeface="Meiryo UI" panose="020B0604030504040204" pitchFamily="50" charset="-128"/>
              </a:rPr>
              <a:t>データ・・・・・・・・・・・・・・・・・・・・・・・・・・・・・・・・・・・・・・・・・・・・・・・・・・・・・</a:t>
            </a:r>
            <a:r>
              <a:rPr lang="en-US" altLang="ja-JP" sz="1800" dirty="0" smtClean="0">
                <a:latin typeface="Meiryo UI" panose="020B0604030504040204" pitchFamily="50" charset="-128"/>
                <a:ea typeface="Meiryo UI" panose="020B0604030504040204" pitchFamily="50" charset="-128"/>
              </a:rPr>
              <a:t>15</a:t>
            </a:r>
            <a:r>
              <a:rPr lang="ja-JP" altLang="en-US"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16</a:t>
            </a:r>
            <a:endParaRPr lang="ja-JP" altLang="en-US" sz="1800" dirty="0">
              <a:latin typeface="Meiryo UI" panose="020B0604030504040204" pitchFamily="50" charset="-128"/>
              <a:ea typeface="Meiryo UI" panose="020B0604030504040204" pitchFamily="50" charset="-128"/>
            </a:endParaRPr>
          </a:p>
          <a:p>
            <a:pPr algn="dist">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764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2</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360000" y="324000"/>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「契約の要件」確認項目一覧</a:t>
            </a:r>
            <a:endParaRPr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自己託送の契約にあたり，以下の「契約の要件」を満たしていることを確認させていただきます。</a:t>
            </a:r>
            <a:endParaRPr lang="en-US" altLang="ja-JP" dirty="0" smtClean="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268558130"/>
              </p:ext>
            </p:extLst>
          </p:nvPr>
        </p:nvGraphicFramePr>
        <p:xfrm>
          <a:off x="251520" y="1844824"/>
          <a:ext cx="8640960" cy="2582024"/>
        </p:xfrm>
        <a:graphic>
          <a:graphicData uri="http://schemas.openxmlformats.org/drawingml/2006/table">
            <a:tbl>
              <a:tblPr firstRow="1" bandRow="1"/>
              <a:tblGrid>
                <a:gridCol w="582839">
                  <a:extLst>
                    <a:ext uri="{9D8B030D-6E8A-4147-A177-3AD203B41FA5}">
                      <a16:colId xmlns:a16="http://schemas.microsoft.com/office/drawing/2014/main" xmlns="" val="20000"/>
                    </a:ext>
                  </a:extLst>
                </a:gridCol>
                <a:gridCol w="1592110">
                  <a:extLst>
                    <a:ext uri="{9D8B030D-6E8A-4147-A177-3AD203B41FA5}">
                      <a16:colId xmlns:a16="http://schemas.microsoft.com/office/drawing/2014/main" xmlns="" val="20001"/>
                    </a:ext>
                  </a:extLst>
                </a:gridCol>
                <a:gridCol w="3907906">
                  <a:extLst>
                    <a:ext uri="{9D8B030D-6E8A-4147-A177-3AD203B41FA5}">
                      <a16:colId xmlns:a16="http://schemas.microsoft.com/office/drawing/2014/main" xmlns="" val="20002"/>
                    </a:ext>
                  </a:extLst>
                </a:gridCol>
                <a:gridCol w="2558105">
                  <a:extLst>
                    <a:ext uri="{9D8B030D-6E8A-4147-A177-3AD203B41FA5}">
                      <a16:colId xmlns:a16="http://schemas.microsoft.com/office/drawing/2014/main" xmlns="" val="20003"/>
                    </a:ext>
                  </a:extLst>
                </a:gridCol>
              </a:tblGrid>
              <a:tr h="343092">
                <a:tc>
                  <a:txBody>
                    <a:bodyPr/>
                    <a:lstStyle/>
                    <a:p>
                      <a:endParaRPr kumimoji="1" lang="ja-JP" altLang="en-US" sz="1600" dirty="0">
                        <a:solidFill>
                          <a:schemeClr val="bg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要件</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概要</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証跡（例）</a:t>
                      </a: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593012">
                <a:tc>
                  <a:txBody>
                    <a:bodyPr/>
                    <a:lstStyle/>
                    <a:p>
                      <a:pPr algn="ctr"/>
                      <a:r>
                        <a:rPr kumimoji="1" lang="ja-JP" altLang="en-US" sz="1600" dirty="0">
                          <a:latin typeface="Meiryo UI" panose="020B0604030504040204" pitchFamily="50" charset="-128"/>
                          <a:ea typeface="Meiryo UI" panose="020B0604030504040204" pitchFamily="50" charset="-128"/>
                        </a:rPr>
                        <a:t>①</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非電気事業用</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電気工作物</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原則，発電者の自家用発電設備が「電気事業の用に供する電気工作物ではない」こと。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rPr>
                        <a:t>当社所定様式「自己託送に用いる発電設備の宣誓書」</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34148">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②</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自己または密接な関係</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契約主体と発電者・需要者の関係性が自己であること，または密接な関係（親会社と子会社 等）を有していること。</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rPr>
                        <a:t>組織図・組織情報（</a:t>
                      </a:r>
                      <a:r>
                        <a:rPr kumimoji="1" lang="en-US" altLang="ja-JP" sz="1600" b="0" dirty="0" smtClean="0">
                          <a:solidFill>
                            <a:schemeClr val="tx1"/>
                          </a:solidFill>
                          <a:latin typeface="Meiryo UI" panose="020B0604030504040204" pitchFamily="50" charset="-128"/>
                          <a:ea typeface="Meiryo UI" panose="020B0604030504040204" pitchFamily="50" charset="-128"/>
                        </a:rPr>
                        <a:t>HP</a:t>
                      </a:r>
                      <a:r>
                        <a:rPr kumimoji="1" lang="ja-JP" altLang="en-US" sz="1600" b="0" dirty="0" smtClean="0">
                          <a:solidFill>
                            <a:schemeClr val="tx1"/>
                          </a:solidFill>
                          <a:latin typeface="Meiryo UI" panose="020B0604030504040204" pitchFamily="50" charset="-128"/>
                          <a:ea typeface="Meiryo UI" panose="020B0604030504040204" pitchFamily="50" charset="-128"/>
                        </a:rPr>
                        <a:t>情報，有価証券報告書等），保安規程等</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59260">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③</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特定供給の許可</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（該当の場合）</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rPr>
                        <a:t>密接な関係のある複数の需要場所へ自己託送を行う等，特定供給の許可が必要となる場合に，経済産業省の許可を得ていること。</a:t>
                      </a:r>
                      <a:endParaRPr lang="en-US" altLang="ja-JP"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latin typeface="Meiryo UI" panose="020B0604030504040204" pitchFamily="50" charset="-128"/>
                          <a:ea typeface="Meiryo UI" panose="020B0604030504040204" pitchFamily="50" charset="-128"/>
                        </a:rPr>
                        <a:t>特定供給許可証</a:t>
                      </a:r>
                      <a:endParaRPr lang="en-US" altLang="ja-JP" sz="1600" b="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sp>
        <p:nvSpPr>
          <p:cNvPr id="3" name="テキスト ボックス 2"/>
          <p:cNvSpPr txBox="1"/>
          <p:nvPr/>
        </p:nvSpPr>
        <p:spPr>
          <a:xfrm>
            <a:off x="179512" y="1484784"/>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自己託送に係る指針」（経済産業省）</a:t>
            </a:r>
            <a:r>
              <a:rPr kumimoji="1" lang="ja-JP" altLang="en-US" dirty="0" smtClean="0">
                <a:latin typeface="Meiryo UI" panose="020B0604030504040204" pitchFamily="50" charset="-128"/>
                <a:ea typeface="Meiryo UI" panose="020B0604030504040204" pitchFamily="50" charset="-128"/>
              </a:rPr>
              <a:t>に基づく「契約の要件」確認</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79512" y="4509120"/>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smtClean="0">
                <a:latin typeface="Meiryo UI" panose="020B0604030504040204" pitchFamily="50" charset="-128"/>
                <a:ea typeface="Meiryo UI" panose="020B0604030504040204" pitchFamily="50" charset="-128"/>
              </a:rPr>
              <a:t>「託送供給等約款」</a:t>
            </a:r>
            <a:r>
              <a:rPr kumimoji="1" lang="ja-JP" altLang="en-US" dirty="0" smtClean="0">
                <a:latin typeface="Meiryo UI" panose="020B0604030504040204" pitchFamily="50" charset="-128"/>
                <a:ea typeface="Meiryo UI" panose="020B0604030504040204" pitchFamily="50" charset="-128"/>
              </a:rPr>
              <a:t>に基づく「契約の要件」確認</a:t>
            </a:r>
            <a:endParaRPr kumimoji="1" lang="ja-JP" altLang="en-US"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999316303"/>
              </p:ext>
            </p:extLst>
          </p:nvPr>
        </p:nvGraphicFramePr>
        <p:xfrm>
          <a:off x="251520" y="4869160"/>
          <a:ext cx="8640960" cy="822960"/>
        </p:xfrm>
        <a:graphic>
          <a:graphicData uri="http://schemas.openxmlformats.org/drawingml/2006/table">
            <a:tbl>
              <a:tblPr firstRow="1" bandRow="1"/>
              <a:tblGrid>
                <a:gridCol w="582839"/>
                <a:gridCol w="1592110"/>
                <a:gridCol w="3907906"/>
                <a:gridCol w="2558105"/>
              </a:tblGrid>
              <a:tr h="528212">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④</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計画値同時同量の遵守</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計画値同時同量の遵守が</a:t>
                      </a:r>
                      <a:r>
                        <a:rPr lang="ja-JP" altLang="en-US" sz="1600" dirty="0" smtClean="0">
                          <a:latin typeface="Meiryo UI" panose="020B0604030504040204" pitchFamily="50" charset="-128"/>
                          <a:ea typeface="Meiryo UI" panose="020B0604030504040204" pitchFamily="50" charset="-128"/>
                        </a:rPr>
                        <a:t>可能なこと。</a:t>
                      </a:r>
                      <a:endParaRPr lang="en-US" altLang="ja-JP" sz="16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（電源構成や供給形態等を確認）</a:t>
                      </a:r>
                      <a:endParaRPr lang="en-US" altLang="ja-JP" sz="160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Meiryo UI" panose="020B0604030504040204" pitchFamily="50" charset="-128"/>
                          <a:ea typeface="Meiryo UI" panose="020B0604030504040204" pitchFamily="50" charset="-128"/>
                        </a:rPr>
                        <a:t>発電予測システムのシミュレーション結果や予測値と実績の照合結果，等々</a:t>
                      </a:r>
                      <a:endParaRPr lang="en-US" altLang="ja-JP" sz="1600" b="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テキスト ボックス 8"/>
          <p:cNvSpPr txBox="1"/>
          <p:nvPr/>
        </p:nvSpPr>
        <p:spPr>
          <a:xfrm>
            <a:off x="179512" y="5733256"/>
            <a:ext cx="8964488" cy="369332"/>
          </a:xfrm>
          <a:prstGeom prst="rect">
            <a:avLst/>
          </a:prstGeom>
          <a:noFill/>
          <a:ln>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rPr>
              <a:t>上記項目の確認については，</a:t>
            </a:r>
            <a:r>
              <a:rPr lang="ja-JP" altLang="en-US" b="1" u="sng" dirty="0" smtClean="0">
                <a:latin typeface="Meiryo UI" panose="020B0604030504040204" pitchFamily="50" charset="-128"/>
                <a:ea typeface="Meiryo UI" panose="020B0604030504040204" pitchFamily="50" charset="-128"/>
              </a:rPr>
              <a:t>次スライド以降の回答欄へご記入</a:t>
            </a:r>
            <a:r>
              <a:rPr lang="ja-JP" altLang="en-US" dirty="0" smtClean="0">
                <a:latin typeface="Meiryo UI" panose="020B0604030504040204" pitchFamily="50" charset="-128"/>
                <a:ea typeface="Meiryo UI" panose="020B0604030504040204" pitchFamily="50" charset="-128"/>
              </a:rPr>
              <a:t>のうえご提出をお願いいたします。</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4369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3</a:t>
            </a:fld>
            <a:endParaRPr lang="ja-JP" altLang="en-US" sz="1600" dirty="0">
              <a:latin typeface="Meiryo UI" panose="020B0604030504040204" pitchFamily="50" charset="-128"/>
              <a:ea typeface="Meiryo UI" panose="020B0604030504040204" pitchFamily="50" charset="-128"/>
            </a:endParaRPr>
          </a:p>
        </p:txBody>
      </p:sp>
      <p:sp>
        <p:nvSpPr>
          <p:cNvPr id="5" name="テキスト プレースホルダー 1"/>
          <p:cNvSpPr>
            <a:spLocks noGrp="1"/>
          </p:cNvSpPr>
          <p:nvPr>
            <p:ph type="body" sz="quarter" idx="13"/>
          </p:nvPr>
        </p:nvSpPr>
        <p:spPr>
          <a:xfrm>
            <a:off x="360000" y="324000"/>
            <a:ext cx="5328270" cy="431950"/>
          </a:xfrm>
        </p:spPr>
        <p:txBody>
          <a:bodyPr/>
          <a:lstStyle/>
          <a:p>
            <a:r>
              <a:rPr kumimoji="1" lang="ja-JP" altLang="en-US" dirty="0">
                <a:latin typeface="Meiryo UI" panose="020B0604030504040204" pitchFamily="50" charset="-128"/>
                <a:ea typeface="Meiryo UI" panose="020B0604030504040204" pitchFamily="50" charset="-128"/>
              </a:rPr>
              <a:t>自己託送</a:t>
            </a:r>
            <a:r>
              <a:rPr kumimoji="1"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スキーム</a:t>
            </a:r>
            <a:r>
              <a:rPr kumimoji="1" lang="ja-JP" altLang="en-US" dirty="0" smtClean="0">
                <a:latin typeface="Meiryo UI" panose="020B0604030504040204" pitchFamily="50" charset="-128"/>
                <a:ea typeface="Meiryo UI" panose="020B0604030504040204" pitchFamily="50" charset="-128"/>
              </a:rPr>
              <a:t>概要</a:t>
            </a:r>
            <a:endParaRPr kumimoji="1" lang="ja-JP" altLang="en-US"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各契約主体および設備の維持・運用者等の確認のため，自己託送の</a:t>
            </a:r>
            <a:r>
              <a:rPr lang="ja-JP" altLang="en-US" dirty="0">
                <a:latin typeface="Meiryo UI" panose="020B0604030504040204" pitchFamily="50" charset="-128"/>
                <a:ea typeface="Meiryo UI" panose="020B0604030504040204" pitchFamily="50" charset="-128"/>
              </a:rPr>
              <a:t>スキーム</a:t>
            </a:r>
            <a:r>
              <a:rPr lang="ja-JP" altLang="en-US" dirty="0" smtClean="0">
                <a:latin typeface="Meiryo UI" panose="020B0604030504040204" pitchFamily="50" charset="-128"/>
                <a:ea typeface="Meiryo UI" panose="020B0604030504040204" pitchFamily="50" charset="-128"/>
              </a:rPr>
              <a:t>概要について，以下の項目をご記入ください。</a:t>
            </a:r>
            <a:endParaRPr lang="en-US" altLang="ja-JP"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42315383"/>
              </p:ext>
            </p:extLst>
          </p:nvPr>
        </p:nvGraphicFramePr>
        <p:xfrm>
          <a:off x="251520" y="1916833"/>
          <a:ext cx="4320480" cy="3672407"/>
        </p:xfrm>
        <a:graphic>
          <a:graphicData uri="http://schemas.openxmlformats.org/drawingml/2006/table">
            <a:tbl>
              <a:tblPr firstRow="1" bandCol="1">
                <a:tableStyleId>{21E4AEA4-8DFA-4A89-87EB-49C32662AFE0}</a:tableStyleId>
              </a:tblPr>
              <a:tblGrid>
                <a:gridCol w="968383"/>
                <a:gridCol w="1191857">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tblGrid>
              <a:tr h="373289">
                <a:tc gridSpan="3">
                  <a:txBody>
                    <a:bodyPr/>
                    <a:lstStyle/>
                    <a:p>
                      <a:pPr algn="ctr"/>
                      <a:r>
                        <a:rPr kumimoji="1" lang="ja-JP" altLang="en-US" b="0" dirty="0" smtClean="0">
                          <a:solidFill>
                            <a:schemeClr val="bg1"/>
                          </a:solidFill>
                          <a:latin typeface="Meiryo UI" panose="020B0604030504040204" pitchFamily="50" charset="-128"/>
                          <a:ea typeface="Meiryo UI" panose="020B0604030504040204" pitchFamily="50" charset="-128"/>
                        </a:rPr>
                        <a:t>発電側（発電量調整供給兼基本契約）</a:t>
                      </a:r>
                      <a:endParaRPr kumimoji="1" lang="ja-JP" altLang="en-US"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 xmlns:a16="http://schemas.microsoft.com/office/drawing/2014/main" val="10000"/>
                  </a:ext>
                </a:extLst>
              </a:tr>
              <a:tr h="528827">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契約</a:t>
                      </a:r>
                      <a:r>
                        <a:rPr kumimoji="1" lang="ja-JP" altLang="en-US" sz="1400" b="0" dirty="0" smtClean="0">
                          <a:solidFill>
                            <a:schemeClr val="tx1"/>
                          </a:solidFill>
                          <a:latin typeface="Meiryo UI" panose="020B0604030504040204" pitchFamily="50" charset="-128"/>
                          <a:ea typeface="Meiryo UI" panose="020B0604030504040204" pitchFamily="50" charset="-128"/>
                        </a:rPr>
                        <a:t>主体</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　　（自己託送を行う者）</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28827">
                <a:tc rowSpan="3">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rPr>
                        <a:t>発電地点</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発電場所</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（エリア）</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東京エリア</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28827">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電圧</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特別高圧</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99836">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電源種別（</a:t>
                      </a:r>
                      <a:r>
                        <a:rPr kumimoji="1" lang="en-US" altLang="ja-JP" sz="1400" b="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バイオマス発電</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太陽光発電</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12801">
                <a:tc gridSpan="2">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rPr>
                        <a:t>発電設備の維持・運用者</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例）○○株式会社</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345555567"/>
              </p:ext>
            </p:extLst>
          </p:nvPr>
        </p:nvGraphicFramePr>
        <p:xfrm>
          <a:off x="4644008" y="1916832"/>
          <a:ext cx="4320479" cy="3672408"/>
        </p:xfrm>
        <a:graphic>
          <a:graphicData uri="http://schemas.openxmlformats.org/drawingml/2006/table">
            <a:tbl>
              <a:tblPr firstRow="1" bandCol="1">
                <a:tableStyleId>{5C22544A-7EE6-4342-B048-85BDC9FD1C3A}</a:tableStyleId>
              </a:tblPr>
              <a:tblGrid>
                <a:gridCol w="1042874"/>
                <a:gridCol w="1189374">
                  <a:extLst>
                    <a:ext uri="{9D8B030D-6E8A-4147-A177-3AD203B41FA5}">
                      <a16:colId xmlns="" xmlns:a16="http://schemas.microsoft.com/office/drawing/2014/main" val="20000"/>
                    </a:ext>
                  </a:extLst>
                </a:gridCol>
                <a:gridCol w="2088231">
                  <a:extLst>
                    <a:ext uri="{9D8B030D-6E8A-4147-A177-3AD203B41FA5}">
                      <a16:colId xmlns="" xmlns:a16="http://schemas.microsoft.com/office/drawing/2014/main" val="20001"/>
                    </a:ext>
                  </a:extLst>
                </a:gridCol>
              </a:tblGrid>
              <a:tr h="373289">
                <a:tc gridSpan="3">
                  <a:txBody>
                    <a:bodyPr/>
                    <a:lstStyle/>
                    <a:p>
                      <a:pPr algn="ctr"/>
                      <a:r>
                        <a:rPr kumimoji="1" lang="ja-JP" altLang="en-US" b="0" dirty="0" smtClean="0">
                          <a:solidFill>
                            <a:schemeClr val="bg1"/>
                          </a:solidFill>
                          <a:latin typeface="Meiryo UI" panose="020B0604030504040204" pitchFamily="50" charset="-128"/>
                          <a:ea typeface="Meiryo UI" panose="020B0604030504040204" pitchFamily="50" charset="-128"/>
                        </a:rPr>
                        <a:t>需要側（接続供給兼基本契約）</a:t>
                      </a:r>
                      <a:endParaRPr kumimoji="1" lang="ja-JP" altLang="en-US" b="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 xmlns:a16="http://schemas.microsoft.com/office/drawing/2014/main" val="10000"/>
                  </a:ext>
                </a:extLst>
              </a:tr>
              <a:tr h="528827">
                <a:tc gridSpan="2">
                  <a:txBody>
                    <a:bodyPr/>
                    <a:lstStyle/>
                    <a:p>
                      <a:pPr algn="l"/>
                      <a:r>
                        <a:rPr kumimoji="1" lang="ja-JP" altLang="en-US" sz="1400" b="0" dirty="0" smtClean="0">
                          <a:latin typeface="Meiryo UI" panose="020B0604030504040204" pitchFamily="50" charset="-128"/>
                          <a:ea typeface="Meiryo UI" panose="020B0604030504040204" pitchFamily="50" charset="-128"/>
                        </a:rPr>
                        <a:t>契約主体</a:t>
                      </a:r>
                      <a:endParaRPr kumimoji="1" lang="en-US" altLang="ja-JP" sz="1400" b="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　　（自己託送を行う者）</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28827">
                <a:tc rowSpan="3">
                  <a:txBody>
                    <a:bodyPr/>
                    <a:lstStyle/>
                    <a:p>
                      <a:pPr algn="l"/>
                      <a:r>
                        <a:rPr kumimoji="1" lang="ja-JP" altLang="en-US" sz="1400" b="0" dirty="0" smtClean="0">
                          <a:latin typeface="Meiryo UI" panose="020B0604030504040204" pitchFamily="50" charset="-128"/>
                          <a:ea typeface="Meiryo UI" panose="020B0604030504040204" pitchFamily="50" charset="-128"/>
                        </a:rPr>
                        <a:t>供給地点</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Meiryo UI" panose="020B0604030504040204" pitchFamily="50" charset="-128"/>
                          <a:ea typeface="Meiryo UI" panose="020B0604030504040204" pitchFamily="50" charset="-128"/>
                        </a:rPr>
                        <a:t>需要場所</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東京エリア</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28827">
                <a:tc vMerge="1">
                  <a:txBody>
                    <a:bodyPr/>
                    <a:lstStyle/>
                    <a:p>
                      <a:pPr algn="l"/>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rPr>
                        <a:t>電圧</a:t>
                      </a:r>
                      <a:endParaRPr kumimoji="1" lang="en-US" altLang="ja-JP" sz="1400" b="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高圧</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399835">
                <a:tc v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smtClean="0">
                          <a:latin typeface="Meiryo UI" panose="020B0604030504040204" pitchFamily="50" charset="-128"/>
                          <a:ea typeface="Meiryo UI" panose="020B0604030504040204" pitchFamily="50" charset="-128"/>
                        </a:rPr>
                        <a:t>需要施設</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○○工場</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本社ビル</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12803">
                <a:tc gridSpan="2">
                  <a:txBody>
                    <a:bodyPr/>
                    <a:lstStyle/>
                    <a:p>
                      <a:pPr algn="l"/>
                      <a:r>
                        <a:rPr kumimoji="1" lang="ja-JP" altLang="en-US" sz="1400" b="0" dirty="0" smtClean="0">
                          <a:latin typeface="Meiryo UI" panose="020B0604030504040204" pitchFamily="50" charset="-128"/>
                          <a:ea typeface="Meiryo UI" panose="020B0604030504040204" pitchFamily="50" charset="-128"/>
                        </a:rPr>
                        <a:t>受変電設備の維持・運用者</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956540423"/>
              </p:ext>
            </p:extLst>
          </p:nvPr>
        </p:nvGraphicFramePr>
        <p:xfrm>
          <a:off x="251520" y="1484784"/>
          <a:ext cx="5184576" cy="335280"/>
        </p:xfrm>
        <a:graphic>
          <a:graphicData uri="http://schemas.openxmlformats.org/drawingml/2006/table">
            <a:tbl>
              <a:tblPr firstRow="1" bandRow="1">
                <a:tableStyleId>{69012ECD-51FC-41F1-AA8D-1B2483CD663E}</a:tableStyleId>
              </a:tblPr>
              <a:tblGrid>
                <a:gridCol w="2922216"/>
                <a:gridCol w="2262360"/>
              </a:tblGrid>
              <a:tr h="216024">
                <a:tc>
                  <a:txBody>
                    <a:bodyPr/>
                    <a:lstStyle/>
                    <a:p>
                      <a:pPr algn="ctr"/>
                      <a:r>
                        <a:rPr kumimoji="1" lang="ja-JP" altLang="en-US" sz="1600" b="0" dirty="0" smtClean="0">
                          <a:latin typeface="Meiryo UI" panose="020B0604030504040204" pitchFamily="50" charset="-128"/>
                          <a:ea typeface="Meiryo UI" panose="020B0604030504040204" pitchFamily="50" charset="-128"/>
                        </a:rPr>
                        <a:t>自己託送開始希望時期</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b="0" dirty="0" smtClean="0">
                          <a:solidFill>
                            <a:schemeClr val="bg1">
                              <a:lumMod val="50000"/>
                            </a:schemeClr>
                          </a:solidFill>
                          <a:latin typeface="Meiryo UI" panose="020B0604030504040204" pitchFamily="50" charset="-128"/>
                          <a:ea typeface="Meiryo UI" panose="020B0604030504040204" pitchFamily="50" charset="-128"/>
                        </a:rPr>
                        <a:t>YYYY/MM/DD</a:t>
                      </a:r>
                      <a:endParaRPr kumimoji="1" lang="ja-JP" altLang="en-US" sz="1400" b="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テキスト ボックス 6"/>
          <p:cNvSpPr txBox="1"/>
          <p:nvPr/>
        </p:nvSpPr>
        <p:spPr>
          <a:xfrm>
            <a:off x="251519" y="5949280"/>
            <a:ext cx="8712969" cy="738664"/>
          </a:xfrm>
          <a:prstGeom prst="rect">
            <a:avLst/>
          </a:prstGeom>
          <a:solidFill>
            <a:schemeClr val="bg1"/>
          </a:solidFill>
          <a:ln w="3175">
            <a:solidFill>
              <a:schemeClr val="tx1"/>
            </a:solidFill>
          </a:ln>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その他補足事項があればご記入ください</a:t>
            </a:r>
            <a:r>
              <a:rPr kumimoji="1" lang="en-US" altLang="ja-JP" sz="14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例）需給管理は○○株式会社が行う。等</a:t>
            </a:r>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smtClean="0">
              <a:solidFill>
                <a:schemeClr val="bg1">
                  <a:lumMod val="50000"/>
                </a:schemeClr>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7504" y="5589240"/>
            <a:ext cx="8568952"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）太陽光等の変動電源のみで自己託送をご検討の場合は，当フォーマットの</a:t>
            </a:r>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ｐ～</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err="1" smtClean="0">
                <a:latin typeface="Meiryo UI" panose="020B0604030504040204" pitchFamily="50" charset="-128"/>
                <a:ea typeface="Meiryo UI" panose="020B0604030504040204" pitchFamily="50" charset="-128"/>
              </a:rPr>
              <a:t>ｐ</a:t>
            </a:r>
            <a:r>
              <a:rPr kumimoji="1" lang="ja-JP" altLang="en-US" sz="1400" dirty="0" smtClean="0">
                <a:latin typeface="Meiryo UI" panose="020B0604030504040204" pitchFamily="50" charset="-128"/>
                <a:ea typeface="Meiryo UI" panose="020B0604030504040204" pitchFamily="50" charset="-128"/>
              </a:rPr>
              <a:t>へもご記入ください。</a:t>
            </a:r>
            <a:endParaRPr kumimoji="1" lang="ja-JP" altLang="en-US" sz="14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xmlns=""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 name="表 174"/>
          <p:cNvGraphicFramePr>
            <a:graphicFrameLocks noGrp="1"/>
          </p:cNvGraphicFramePr>
          <p:nvPr>
            <p:extLst>
              <p:ext uri="{D42A27DB-BD31-4B8C-83A1-F6EECF244321}">
                <p14:modId xmlns:p14="http://schemas.microsoft.com/office/powerpoint/2010/main" val="633293810"/>
              </p:ext>
            </p:extLst>
          </p:nvPr>
        </p:nvGraphicFramePr>
        <p:xfrm>
          <a:off x="5436096" y="2564904"/>
          <a:ext cx="2952328" cy="3024336"/>
        </p:xfrm>
        <a:graphic>
          <a:graphicData uri="http://schemas.openxmlformats.org/drawingml/2006/table">
            <a:tbl>
              <a:tblPr firstRow="1" bandRow="1">
                <a:tableStyleId>{5C22544A-7EE6-4342-B048-85BDC9FD1C3A}</a:tableStyleId>
              </a:tblPr>
              <a:tblGrid>
                <a:gridCol w="2952328"/>
              </a:tblGrid>
              <a:tr h="529258">
                <a:tc>
                  <a:txBody>
                    <a:bodyPr/>
                    <a:lstStyle/>
                    <a:p>
                      <a:pPr algn="ctr"/>
                      <a:r>
                        <a:rPr kumimoji="1" lang="ja-JP" altLang="en-US" dirty="0" smtClean="0"/>
                        <a:t>需要場所</a:t>
                      </a:r>
                      <a:endParaRPr kumimoji="1" lang="ja-JP" altLang="en-US" dirty="0"/>
                    </a:p>
                  </a:txBody>
                  <a:tcPr anchor="ctr"/>
                </a:tc>
              </a:tr>
              <a:tr h="2495078">
                <a:tc>
                  <a:txBody>
                    <a:bodyPr/>
                    <a:lstStyle/>
                    <a:p>
                      <a:pPr algn="l"/>
                      <a:endParaRPr kumimoji="1" lang="ja-JP" altLang="en-US" dirty="0"/>
                    </a:p>
                  </a:txBody>
                  <a:tcPr/>
                </a:tc>
              </a:tr>
            </a:tbl>
          </a:graphicData>
        </a:graphic>
      </p:graphicFrame>
      <p:graphicFrame>
        <p:nvGraphicFramePr>
          <p:cNvPr id="281" name="表 280"/>
          <p:cNvGraphicFramePr>
            <a:graphicFrameLocks noGrp="1"/>
          </p:cNvGraphicFramePr>
          <p:nvPr>
            <p:extLst>
              <p:ext uri="{D42A27DB-BD31-4B8C-83A1-F6EECF244321}">
                <p14:modId xmlns:p14="http://schemas.microsoft.com/office/powerpoint/2010/main" val="2103736798"/>
              </p:ext>
            </p:extLst>
          </p:nvPr>
        </p:nvGraphicFramePr>
        <p:xfrm>
          <a:off x="179512" y="2564904"/>
          <a:ext cx="2880320" cy="3024336"/>
        </p:xfrm>
        <a:graphic>
          <a:graphicData uri="http://schemas.openxmlformats.org/drawingml/2006/table">
            <a:tbl>
              <a:tblPr firstRow="1" bandRow="1">
                <a:tableStyleId>{21E4AEA4-8DFA-4A89-87EB-49C32662AFE0}</a:tableStyleId>
              </a:tblPr>
              <a:tblGrid>
                <a:gridCol w="2880320"/>
              </a:tblGrid>
              <a:tr h="529258">
                <a:tc>
                  <a:txBody>
                    <a:bodyPr/>
                    <a:lstStyle/>
                    <a:p>
                      <a:pPr algn="ctr"/>
                      <a:r>
                        <a:rPr kumimoji="1" lang="ja-JP" altLang="en-US" dirty="0" smtClean="0"/>
                        <a:t>発電場所</a:t>
                      </a:r>
                      <a:endParaRPr kumimoji="1" lang="ja-JP" altLang="en-US" dirty="0"/>
                    </a:p>
                  </a:txBody>
                  <a:tcPr anchor="ctr"/>
                </a:tc>
              </a:tr>
              <a:tr h="2495078">
                <a:tc>
                  <a:txBody>
                    <a:bodyPr/>
                    <a:lstStyle/>
                    <a:p>
                      <a:endParaRPr kumimoji="1" lang="ja-JP" altLang="en-US" dirty="0"/>
                    </a:p>
                  </a:txBody>
                  <a:tcPr/>
                </a:tc>
              </a:tr>
            </a:tbl>
          </a:graphicData>
        </a:graphic>
      </p:graphicFrame>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360000" y="324000"/>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自己託送の関係図</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前スライドの自己託送スキーム概要に基づき，自己託送の関係性（「自己」および「密接な関係」や部分供給の有無，等</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がわかるイメージ図を以下へ貼付けしてください。</a:t>
            </a:r>
            <a:endParaRPr lang="en-US" altLang="ja-JP" dirty="0" smtClean="0">
              <a:latin typeface="Meiryo UI" panose="020B0604030504040204" pitchFamily="50" charset="-128"/>
              <a:ea typeface="Meiryo UI" panose="020B0604030504040204" pitchFamily="50" charset="-128"/>
            </a:endParaRPr>
          </a:p>
        </p:txBody>
      </p:sp>
      <p:sp>
        <p:nvSpPr>
          <p:cNvPr id="280" name="正方形/長方形 279"/>
          <p:cNvSpPr/>
          <p:nvPr/>
        </p:nvSpPr>
        <p:spPr>
          <a:xfrm>
            <a:off x="179512" y="2564904"/>
            <a:ext cx="2880320" cy="302433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4" name="正方形/長方形 173"/>
          <p:cNvSpPr/>
          <p:nvPr/>
        </p:nvSpPr>
        <p:spPr>
          <a:xfrm>
            <a:off x="5436096" y="2564904"/>
            <a:ext cx="2952328" cy="302433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29" name="グループ化 228"/>
          <p:cNvGrpSpPr/>
          <p:nvPr/>
        </p:nvGrpSpPr>
        <p:grpSpPr>
          <a:xfrm>
            <a:off x="179512" y="1628800"/>
            <a:ext cx="8208912" cy="4686559"/>
            <a:chOff x="179512" y="1628800"/>
            <a:chExt cx="8208912" cy="4686559"/>
          </a:xfrm>
        </p:grpSpPr>
        <p:grpSp>
          <p:nvGrpSpPr>
            <p:cNvPr id="228" name="グループ化 227"/>
            <p:cNvGrpSpPr/>
            <p:nvPr/>
          </p:nvGrpSpPr>
          <p:grpSpPr>
            <a:xfrm>
              <a:off x="179512" y="1628800"/>
              <a:ext cx="8208912" cy="4686559"/>
              <a:chOff x="179512" y="1484784"/>
              <a:chExt cx="8208912" cy="4686559"/>
            </a:xfrm>
          </p:grpSpPr>
          <p:cxnSp>
            <p:nvCxnSpPr>
              <p:cNvPr id="13" name="カギ線コネクタ 12"/>
              <p:cNvCxnSpPr>
                <a:stCxn id="5" idx="3"/>
                <a:endCxn id="70" idx="3"/>
              </p:cNvCxnSpPr>
              <p:nvPr/>
            </p:nvCxnSpPr>
            <p:spPr>
              <a:xfrm>
                <a:off x="7020272" y="1900283"/>
                <a:ext cx="648072" cy="1673242"/>
              </a:xfrm>
              <a:prstGeom prst="bentConnector3">
                <a:avLst>
                  <a:gd name="adj1" fmla="val 151874"/>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5" idx="3"/>
                <a:endCxn id="177" idx="3"/>
              </p:cNvCxnSpPr>
              <p:nvPr/>
            </p:nvCxnSpPr>
            <p:spPr>
              <a:xfrm>
                <a:off x="7020272" y="1900283"/>
                <a:ext cx="792088" cy="2753362"/>
              </a:xfrm>
              <a:prstGeom prst="bentConnector3">
                <a:avLst>
                  <a:gd name="adj1" fmla="val 197899"/>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179512" y="2708920"/>
                <a:ext cx="8208912" cy="3462423"/>
                <a:chOff x="179512" y="2033323"/>
                <a:chExt cx="8208912" cy="3462423"/>
              </a:xfrm>
            </p:grpSpPr>
            <p:grpSp>
              <p:nvGrpSpPr>
                <p:cNvPr id="187" name="グループ化 186"/>
                <p:cNvGrpSpPr/>
                <p:nvPr/>
              </p:nvGrpSpPr>
              <p:grpSpPr>
                <a:xfrm>
                  <a:off x="395536" y="2033323"/>
                  <a:ext cx="7416824" cy="3462423"/>
                  <a:chOff x="395536" y="3041435"/>
                  <a:chExt cx="7416824" cy="3462423"/>
                </a:xfrm>
              </p:grpSpPr>
              <p:grpSp>
                <p:nvGrpSpPr>
                  <p:cNvPr id="173" name="グループ化 172"/>
                  <p:cNvGrpSpPr/>
                  <p:nvPr/>
                </p:nvGrpSpPr>
                <p:grpSpPr>
                  <a:xfrm>
                    <a:off x="2987824" y="5085184"/>
                    <a:ext cx="2376264" cy="720080"/>
                    <a:chOff x="2987824" y="4653136"/>
                    <a:chExt cx="2376264" cy="720080"/>
                  </a:xfrm>
                </p:grpSpPr>
                <p:sp>
                  <p:nvSpPr>
                    <p:cNvPr id="172" name="右矢印 171"/>
                    <p:cNvSpPr/>
                    <p:nvPr/>
                  </p:nvSpPr>
                  <p:spPr>
                    <a:xfrm>
                      <a:off x="3131840" y="4653136"/>
                      <a:ext cx="2232248" cy="72008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2987824" y="4869160"/>
                      <a:ext cx="2304256" cy="338554"/>
                    </a:xfrm>
                    <a:prstGeom prst="rect">
                      <a:avLst/>
                    </a:prstGeom>
                    <a:noFill/>
                    <a:ln>
                      <a:noFill/>
                    </a:ln>
                  </p:spPr>
                  <p:txBody>
                    <a:bodyPr wrap="square" rtlCol="0">
                      <a:spAutoFit/>
                    </a:bodyPr>
                    <a:lstStyle/>
                    <a:p>
                      <a:pPr algn="ctr"/>
                      <a:r>
                        <a:rPr kumimoji="1" lang="ja-JP" altLang="en-US" sz="1600" dirty="0" smtClean="0">
                          <a:solidFill>
                            <a:srgbClr val="FF0000"/>
                          </a:solidFill>
                          <a:latin typeface="Meiryo UI" panose="020B0604030504040204" pitchFamily="50" charset="-128"/>
                          <a:ea typeface="Meiryo UI" panose="020B0604030504040204" pitchFamily="50" charset="-128"/>
                        </a:rPr>
                        <a:t>余剰分を自己託送</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grpSp>
              <p:grpSp>
                <p:nvGrpSpPr>
                  <p:cNvPr id="152" name="グループ化 151"/>
                  <p:cNvGrpSpPr/>
                  <p:nvPr/>
                </p:nvGrpSpPr>
                <p:grpSpPr>
                  <a:xfrm>
                    <a:off x="395536" y="3041435"/>
                    <a:ext cx="7416824" cy="3462423"/>
                    <a:chOff x="395536" y="3041435"/>
                    <a:chExt cx="7416824" cy="3462423"/>
                  </a:xfrm>
                </p:grpSpPr>
                <p:pic>
                  <p:nvPicPr>
                    <p:cNvPr id="165" name="図 16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3356992"/>
                      <a:ext cx="144016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 name="グループ化 150"/>
                    <p:cNvGrpSpPr/>
                    <p:nvPr/>
                  </p:nvGrpSpPr>
                  <p:grpSpPr>
                    <a:xfrm>
                      <a:off x="395536" y="3041435"/>
                      <a:ext cx="7416824" cy="3462423"/>
                      <a:chOff x="395536" y="3041435"/>
                      <a:chExt cx="7416824" cy="3462423"/>
                    </a:xfrm>
                  </p:grpSpPr>
                  <p:grpSp>
                    <p:nvGrpSpPr>
                      <p:cNvPr id="150" name="グループ化 149"/>
                      <p:cNvGrpSpPr/>
                      <p:nvPr/>
                    </p:nvGrpSpPr>
                    <p:grpSpPr>
                      <a:xfrm>
                        <a:off x="395536" y="3041435"/>
                        <a:ext cx="6552728" cy="3462423"/>
                        <a:chOff x="395536" y="3041435"/>
                        <a:chExt cx="6552728" cy="3462423"/>
                      </a:xfrm>
                    </p:grpSpPr>
                    <p:grpSp>
                      <p:nvGrpSpPr>
                        <p:cNvPr id="286" name="グループ化 285"/>
                        <p:cNvGrpSpPr/>
                        <p:nvPr/>
                      </p:nvGrpSpPr>
                      <p:grpSpPr>
                        <a:xfrm>
                          <a:off x="395536" y="3041435"/>
                          <a:ext cx="6552728" cy="3462423"/>
                          <a:chOff x="323528" y="2825411"/>
                          <a:chExt cx="6552728" cy="3462423"/>
                        </a:xfrm>
                      </p:grpSpPr>
                      <p:grpSp>
                        <p:nvGrpSpPr>
                          <p:cNvPr id="8" name="グループ化 7"/>
                          <p:cNvGrpSpPr/>
                          <p:nvPr/>
                        </p:nvGrpSpPr>
                        <p:grpSpPr>
                          <a:xfrm>
                            <a:off x="323528" y="2825411"/>
                            <a:ext cx="6552728" cy="3462423"/>
                            <a:chOff x="-28860" y="2537527"/>
                            <a:chExt cx="7578970" cy="2953517"/>
                          </a:xfrm>
                        </p:grpSpPr>
                        <p:grpSp>
                          <p:nvGrpSpPr>
                            <p:cNvPr id="15" name="グループ化 14"/>
                            <p:cNvGrpSpPr/>
                            <p:nvPr/>
                          </p:nvGrpSpPr>
                          <p:grpSpPr>
                            <a:xfrm>
                              <a:off x="-28860" y="2537527"/>
                              <a:ext cx="7379803" cy="2953517"/>
                              <a:chOff x="-28860" y="3054427"/>
                              <a:chExt cx="7379803" cy="2773104"/>
                            </a:xfrm>
                          </p:grpSpPr>
                          <p:grpSp>
                            <p:nvGrpSpPr>
                              <p:cNvPr id="28" name="グループ化 2">
                                <a:extLst>
                                  <a:ext uri="{FF2B5EF4-FFF2-40B4-BE49-F238E27FC236}">
                                    <a16:creationId xmlns="" xmlns:a16="http://schemas.microsoft.com/office/drawing/2014/main" id="{6E090271-4D3F-4AC8-8E24-233EEF4B5694}"/>
                                  </a:ext>
                                </a:extLst>
                              </p:cNvPr>
                              <p:cNvGrpSpPr>
                                <a:grpSpLocks/>
                              </p:cNvGrpSpPr>
                              <p:nvPr/>
                            </p:nvGrpSpPr>
                            <p:grpSpPr bwMode="auto">
                              <a:xfrm>
                                <a:off x="-28860" y="3054427"/>
                                <a:ext cx="7379803" cy="1887461"/>
                                <a:chOff x="-20826" y="3741738"/>
                                <a:chExt cx="7091551" cy="2135187"/>
                              </a:xfrm>
                            </p:grpSpPr>
                            <p:sp>
                              <p:nvSpPr>
                                <p:cNvPr id="30" name="AutoShape 301">
                                  <a:extLst>
                                    <a:ext uri="{FF2B5EF4-FFF2-40B4-BE49-F238E27FC236}">
                                      <a16:creationId xmlns="" xmlns:a16="http://schemas.microsoft.com/office/drawing/2014/main" id="{2BA04556-DA8A-4D44-B1A0-ACC6378D33A6}"/>
                                    </a:ext>
                                  </a:extLst>
                                </p:cNvPr>
                                <p:cNvSpPr>
                                  <a:spLocks noChangeAspect="1" noChangeArrowheads="1" noTextEdit="1"/>
                                </p:cNvSpPr>
                                <p:nvPr/>
                              </p:nvSpPr>
                              <p:spPr bwMode="auto">
                                <a:xfrm>
                                  <a:off x="1763713" y="3741738"/>
                                  <a:ext cx="5307012"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pic>
                              <p:nvPicPr>
                                <p:cNvPr id="49" name="Picture 297">
                                  <a:extLst>
                                    <a:ext uri="{FF2B5EF4-FFF2-40B4-BE49-F238E27FC236}">
                                      <a16:creationId xmlns="" xmlns:a16="http://schemas.microsoft.com/office/drawing/2014/main" id="{A2415BE9-13B4-4ADE-A9E9-8ADD884FC3C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617" y="4346143"/>
                                  <a:ext cx="2374784" cy="108926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127">
                                  <a:extLst>
                                    <a:ext uri="{FF2B5EF4-FFF2-40B4-BE49-F238E27FC236}">
                                      <a16:creationId xmlns="" xmlns:a16="http://schemas.microsoft.com/office/drawing/2014/main" id="{A95F38D1-5504-4790-93B0-9A6BEBEC89FB}"/>
                                    </a:ext>
                                  </a:extLst>
                                </p:cNvPr>
                                <p:cNvSpPr>
                                  <a:spLocks noChangeArrowheads="1"/>
                                </p:cNvSpPr>
                                <p:nvPr/>
                              </p:nvSpPr>
                              <p:spPr bwMode="auto">
                                <a:xfrm>
                                  <a:off x="3318318" y="4074714"/>
                                  <a:ext cx="1862955" cy="1460500"/>
                                </a:xfrm>
                                <a:prstGeom prst="ellipse">
                                  <a:avLst/>
                                </a:prstGeom>
                                <a:noFill/>
                                <a:ln w="38100">
                                  <a:solidFill>
                                    <a:srgbClr val="969696"/>
                                  </a:solidFill>
                                  <a:round/>
                                  <a:headEnd/>
                                  <a:tailEnd/>
                                </a:ln>
                                <a:extLst>
                                  <a:ext uri="{909E8E84-426E-40DD-AFC4-6F175D3DCCD1}">
                                    <a14:hiddenFill xmlns:a14="http://schemas.microsoft.com/office/drawing/2010/main">
                                      <a:solidFill>
                                        <a:srgbClr val="BBE0E3"/>
                                      </a:solidFill>
                                    </a14:hiddenFill>
                                  </a:ext>
                                </a:extLst>
                              </p:spPr>
                              <p:txBody>
                                <a:bodyPr wrap="none" lIns="93600" tIns="46800" rIns="93600" bIns="46800" anchor="ct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33" name="Line 125">
                                  <a:extLst>
                                    <a:ext uri="{FF2B5EF4-FFF2-40B4-BE49-F238E27FC236}">
                                      <a16:creationId xmlns="" xmlns:a16="http://schemas.microsoft.com/office/drawing/2014/main" id="{3374DDFA-3F9E-45D2-B865-2021626AEFA5}"/>
                                    </a:ext>
                                  </a:extLst>
                                </p:cNvPr>
                                <p:cNvSpPr>
                                  <a:spLocks noChangeShapeType="1"/>
                                </p:cNvSpPr>
                                <p:nvPr/>
                              </p:nvSpPr>
                              <p:spPr bwMode="auto">
                                <a:xfrm>
                                  <a:off x="2690532" y="4246782"/>
                                  <a:ext cx="715100" cy="267671"/>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4" name="Line 124">
                                  <a:extLst>
                                    <a:ext uri="{FF2B5EF4-FFF2-40B4-BE49-F238E27FC236}">
                                      <a16:creationId xmlns="" xmlns:a16="http://schemas.microsoft.com/office/drawing/2014/main" id="{0403825E-9E5E-49EE-9A44-7892677C715A}"/>
                                    </a:ext>
                                  </a:extLst>
                                </p:cNvPr>
                                <p:cNvSpPr>
                                  <a:spLocks noChangeShapeType="1"/>
                                </p:cNvSpPr>
                                <p:nvPr/>
                              </p:nvSpPr>
                              <p:spPr bwMode="auto">
                                <a:xfrm flipV="1">
                                  <a:off x="5120291" y="4353851"/>
                                  <a:ext cx="781272" cy="209967"/>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5" name="Line 59">
                                  <a:extLst>
                                    <a:ext uri="{FF2B5EF4-FFF2-40B4-BE49-F238E27FC236}">
                                      <a16:creationId xmlns="" xmlns:a16="http://schemas.microsoft.com/office/drawing/2014/main" id="{831C2700-262E-4E49-9577-A077D488DCAA}"/>
                                    </a:ext>
                                  </a:extLst>
                                </p:cNvPr>
                                <p:cNvSpPr>
                                  <a:spLocks noChangeShapeType="1"/>
                                </p:cNvSpPr>
                                <p:nvPr/>
                              </p:nvSpPr>
                              <p:spPr bwMode="auto">
                                <a:xfrm flipV="1">
                                  <a:off x="2700273" y="5116925"/>
                                  <a:ext cx="721578" cy="15030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6" name="Line 26">
                                  <a:extLst>
                                    <a:ext uri="{FF2B5EF4-FFF2-40B4-BE49-F238E27FC236}">
                                      <a16:creationId xmlns="" xmlns:a16="http://schemas.microsoft.com/office/drawing/2014/main" id="{AE054876-C8C8-4370-A29E-2243468A61A2}"/>
                                    </a:ext>
                                  </a:extLst>
                                </p:cNvPr>
                                <p:cNvSpPr>
                                  <a:spLocks noChangeShapeType="1"/>
                                </p:cNvSpPr>
                                <p:nvPr/>
                              </p:nvSpPr>
                              <p:spPr bwMode="auto">
                                <a:xfrm>
                                  <a:off x="5101240" y="5071509"/>
                                  <a:ext cx="800323" cy="195724"/>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9" name="テキスト ボックス 6">
                                  <a:extLst>
                                    <a:ext uri="{FF2B5EF4-FFF2-40B4-BE49-F238E27FC236}">
                                      <a16:creationId xmlns="" xmlns:a16="http://schemas.microsoft.com/office/drawing/2014/main" id="{BF8079A1-6D08-4F13-B92F-C7EE210E925E}"/>
                                    </a:ext>
                                  </a:extLst>
                                </p:cNvPr>
                                <p:cNvSpPr txBox="1">
                                  <a:spLocks noChangeArrowheads="1"/>
                                </p:cNvSpPr>
                                <p:nvPr/>
                              </p:nvSpPr>
                              <p:spPr bwMode="auto">
                                <a:xfrm>
                                  <a:off x="-20826" y="4067946"/>
                                  <a:ext cx="1680678" cy="522854"/>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○○株式会社</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バイオマス発電所</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・特別高圧</a:t>
                                  </a:r>
                                  <a:endParaRPr lang="en-US" altLang="ja-JP" sz="1050" dirty="0" smtClean="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2552987" y="5556378"/>
                                <a:ext cx="3747842" cy="271153"/>
                              </a:xfrm>
                              <a:prstGeom prst="rect">
                                <a:avLst/>
                              </a:prstGeom>
                              <a:solidFill>
                                <a:schemeClr val="bg1"/>
                              </a:solidFill>
                              <a:ln w="19050">
                                <a:solidFill>
                                  <a:schemeClr val="tx1"/>
                                </a:solid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自己</a:t>
                                </a:r>
                                <a:r>
                                  <a:rPr kumimoji="1" lang="ja-JP" altLang="en-US" sz="1600" dirty="0" smtClean="0">
                                    <a:latin typeface="Meiryo UI" panose="020B0604030504040204" pitchFamily="50" charset="-128"/>
                                    <a:ea typeface="Meiryo UI" panose="020B0604030504040204" pitchFamily="50" charset="-128"/>
                                  </a:rPr>
                                  <a:t>もしくは密接な関係あり</a:t>
                                </a:r>
                                <a:endParaRPr kumimoji="1" lang="ja-JP" altLang="en-US" sz="1600" dirty="0">
                                  <a:latin typeface="Meiryo UI" panose="020B0604030504040204" pitchFamily="50" charset="-128"/>
                                  <a:ea typeface="Meiryo UI" panose="020B0604030504040204" pitchFamily="50" charset="-128"/>
                                </a:endParaRPr>
                              </a:p>
                            </p:txBody>
                          </p:sp>
                        </p:grpSp>
                        <p:sp>
                          <p:nvSpPr>
                            <p:cNvPr id="10" name="テキスト ボックス 9"/>
                            <p:cNvSpPr txBox="1"/>
                            <p:nvPr/>
                          </p:nvSpPr>
                          <p:spPr>
                            <a:xfrm>
                              <a:off x="3302555" y="3912341"/>
                              <a:ext cx="2232249" cy="341302"/>
                            </a:xfrm>
                            <a:prstGeom prst="rect">
                              <a:avLst/>
                            </a:prstGeom>
                            <a:solidFill>
                              <a:schemeClr val="bg1"/>
                            </a:solidFill>
                            <a:ln>
                              <a:noFill/>
                            </a:ln>
                          </p:spPr>
                          <p:txBody>
                            <a:bodyPr wrap="square" rtlCol="0">
                              <a:spAutoFit/>
                            </a:bodyPr>
                            <a:lstStyle/>
                            <a:p>
                              <a:pPr algn="ctr"/>
                              <a:r>
                                <a:rPr lang="ja-JP" altLang="en-US" sz="2000" b="1" dirty="0" smtClean="0">
                                  <a:solidFill>
                                    <a:schemeClr val="bg1">
                                      <a:lumMod val="50000"/>
                                    </a:schemeClr>
                                  </a:solidFill>
                                  <a:latin typeface="Meiryo UI" panose="020B0604030504040204" pitchFamily="50" charset="-128"/>
                                  <a:ea typeface="Meiryo UI" panose="020B0604030504040204" pitchFamily="50" charset="-128"/>
                                </a:rPr>
                                <a:t>東京ＰＧ管内</a:t>
                              </a:r>
                              <a:endParaRPr kumimoji="1" lang="en-US" altLang="ja-JP" sz="2000" b="1" dirty="0" smtClean="0">
                                <a:solidFill>
                                  <a:schemeClr val="bg1">
                                    <a:lumMod val="50000"/>
                                  </a:schemeClr>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3706" y="3827437"/>
                              <a:ext cx="1582422" cy="6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8982" y="3052401"/>
                              <a:ext cx="1499137" cy="8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カギ線コネクタ 13"/>
                            <p:cNvCxnSpPr>
                              <a:stCxn id="20" idx="3"/>
                            </p:cNvCxnSpPr>
                            <p:nvPr/>
                          </p:nvCxnSpPr>
                          <p:spPr>
                            <a:xfrm flipV="1">
                              <a:off x="6300829" y="4687377"/>
                              <a:ext cx="1249281" cy="659270"/>
                            </a:xfrm>
                            <a:prstGeom prst="bentConnector3">
                              <a:avLst>
                                <a:gd name="adj1" fmla="val 1009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9" name="カギ線コネクタ 268"/>
                          <p:cNvCxnSpPr>
                            <a:stCxn id="20" idx="1"/>
                          </p:cNvCxnSpPr>
                          <p:nvPr/>
                        </p:nvCxnSpPr>
                        <p:spPr>
                          <a:xfrm rot="10800000">
                            <a:off x="1403648" y="5591333"/>
                            <a:ext cx="1152128" cy="527225"/>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2" name="図 18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4409587"/>
                          <a:ext cx="1080120" cy="6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 name="テキスト ボックス 6">
                        <a:extLst>
                          <a:ext uri="{FF2B5EF4-FFF2-40B4-BE49-F238E27FC236}">
                            <a16:creationId xmlns="" xmlns:a16="http://schemas.microsoft.com/office/drawing/2014/main" id="{BF8079A1-6D08-4F13-B92F-C7EE210E925E}"/>
                          </a:ext>
                        </a:extLst>
                      </p:cNvPr>
                      <p:cNvSpPr txBox="1">
                        <a:spLocks noChangeArrowheads="1"/>
                      </p:cNvSpPr>
                      <p:nvPr/>
                    </p:nvSpPr>
                    <p:spPr bwMode="auto">
                      <a:xfrm>
                        <a:off x="6300192" y="4697619"/>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○○株式会社</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・□□工場</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・特別高圧</a:t>
                        </a:r>
                        <a:endParaRPr lang="ja-JP" altLang="en-US" sz="1050" dirty="0">
                          <a:latin typeface="Meiryo UI" panose="020B0604030504040204" pitchFamily="50" charset="-128"/>
                          <a:ea typeface="Meiryo UI" panose="020B0604030504040204" pitchFamily="50" charset="-128"/>
                        </a:endParaRPr>
                      </a:p>
                    </p:txBody>
                  </p:sp>
                </p:grpSp>
              </p:grpSp>
            </p:grpSp>
            <p:sp>
              <p:nvSpPr>
                <p:cNvPr id="288" name="テキスト ボックス 287"/>
                <p:cNvSpPr txBox="1"/>
                <p:nvPr/>
              </p:nvSpPr>
              <p:spPr>
                <a:xfrm>
                  <a:off x="179512" y="3041435"/>
                  <a:ext cx="2592288"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＜発電設備の維持・運用者＞</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○○株式会社</a:t>
                  </a:r>
                  <a:endParaRPr kumimoji="1" lang="ja-JP" altLang="en-US" sz="1200" dirty="0">
                    <a:latin typeface="Meiryo UI" panose="020B0604030504040204" pitchFamily="50" charset="-128"/>
                    <a:ea typeface="Meiryo UI" panose="020B0604030504040204" pitchFamily="50" charset="-128"/>
                  </a:endParaRPr>
                </a:p>
              </p:txBody>
            </p:sp>
            <p:sp>
              <p:nvSpPr>
                <p:cNvPr id="226" name="テキスト ボックス 225"/>
                <p:cNvSpPr txBox="1"/>
                <p:nvPr/>
              </p:nvSpPr>
              <p:spPr>
                <a:xfrm>
                  <a:off x="5796136" y="4265571"/>
                  <a:ext cx="2592288"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＜受変電設備の維持・運用者＞</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○○株式会社</a:t>
                  </a:r>
                  <a:endParaRPr kumimoji="1" lang="ja-JP" altLang="en-US" sz="1200" dirty="0">
                    <a:latin typeface="Meiryo UI" panose="020B0604030504040204" pitchFamily="50" charset="-128"/>
                    <a:ea typeface="Meiryo UI" panose="020B0604030504040204" pitchFamily="50" charset="-128"/>
                  </a:endParaRPr>
                </a:p>
              </p:txBody>
            </p:sp>
          </p:grpSp>
          <p:grpSp>
            <p:nvGrpSpPr>
              <p:cNvPr id="31" name="グループ化 30"/>
              <p:cNvGrpSpPr/>
              <p:nvPr/>
            </p:nvGrpSpPr>
            <p:grpSpPr>
              <a:xfrm>
                <a:off x="3419872" y="1484784"/>
                <a:ext cx="3600400" cy="830997"/>
                <a:chOff x="3419872" y="1556792"/>
                <a:chExt cx="3600400" cy="830997"/>
              </a:xfrm>
              <a:solidFill>
                <a:srgbClr val="FFC000"/>
              </a:solidFill>
            </p:grpSpPr>
            <p:sp>
              <p:nvSpPr>
                <p:cNvPr id="5" name="テキスト ボックス 4"/>
                <p:cNvSpPr txBox="1"/>
                <p:nvPr/>
              </p:nvSpPr>
              <p:spPr>
                <a:xfrm>
                  <a:off x="3419872" y="1556792"/>
                  <a:ext cx="3600400" cy="830997"/>
                </a:xfrm>
                <a:prstGeom prst="rect">
                  <a:avLst/>
                </a:prstGeom>
                <a:grpFill/>
                <a:ln>
                  <a:solidFill>
                    <a:srgbClr val="FFC000"/>
                  </a:solid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通告型部分供給</a:t>
                  </a:r>
                  <a:r>
                    <a:rPr kumimoji="1" lang="en-US" altLang="ja-JP" sz="12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ベース供給：自己託送事業者</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負荷追随供給：小売電気事業者</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（○○株式会社</a:t>
                  </a:r>
                  <a:r>
                    <a:rPr lang="en-US" altLang="ja-JP" sz="1200" dirty="0" smtClean="0">
                      <a:latin typeface="Meiryo UI" panose="020B0604030504040204" pitchFamily="50" charset="-128"/>
                      <a:ea typeface="Meiryo UI" panose="020B0604030504040204" pitchFamily="50" charset="-128"/>
                    </a:rPr>
                    <a:t>)</a:t>
                  </a:r>
                </a:p>
              </p:txBody>
            </p:sp>
            <p:pic>
              <p:nvPicPr>
                <p:cNvPr id="57" name="図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19872" y="1556792"/>
                  <a:ext cx="1019746" cy="7515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69" name="図 6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24128" y="3140969"/>
              <a:ext cx="10801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
              <a:extLst>
                <a:ext uri="{FF2B5EF4-FFF2-40B4-BE49-F238E27FC236}">
                  <a16:creationId xmlns="" xmlns:a16="http://schemas.microsoft.com/office/drawing/2014/main" id="{BF8079A1-6D08-4F13-B92F-C7EE210E925E}"/>
                </a:ext>
              </a:extLst>
            </p:cNvPr>
            <p:cNvSpPr txBox="1">
              <a:spLocks noChangeArrowheads="1"/>
            </p:cNvSpPr>
            <p:nvPr/>
          </p:nvSpPr>
          <p:spPr bwMode="auto">
            <a:xfrm>
              <a:off x="6156176" y="3429000"/>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○○株式会社</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・△△事業所</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・高圧</a:t>
              </a:r>
              <a:endParaRPr lang="ja-JP" altLang="en-US" sz="1050" dirty="0">
                <a:latin typeface="Meiryo UI" panose="020B0604030504040204" pitchFamily="50" charset="-128"/>
                <a:ea typeface="Meiryo UI" panose="020B0604030504040204" pitchFamily="50" charset="-128"/>
              </a:endParaRPr>
            </a:p>
          </p:txBody>
        </p:sp>
      </p:grpSp>
      <p:cxnSp>
        <p:nvCxnSpPr>
          <p:cNvPr id="19" name="カギ線コネクタ 18"/>
          <p:cNvCxnSpPr>
            <a:stCxn id="20" idx="1"/>
          </p:cNvCxnSpPr>
          <p:nvPr/>
        </p:nvCxnSpPr>
        <p:spPr>
          <a:xfrm rot="10800000">
            <a:off x="827584" y="4293096"/>
            <a:ext cx="1800200" cy="185298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
            <a:extLst>
              <a:ext uri="{FF2B5EF4-FFF2-40B4-BE49-F238E27FC236}">
                <a16:creationId xmlns="" xmlns:a16="http://schemas.microsoft.com/office/drawing/2014/main" id="{BF8079A1-6D08-4F13-B92F-C7EE210E925E}"/>
              </a:ext>
            </a:extLst>
          </p:cNvPr>
          <p:cNvSpPr txBox="1">
            <a:spLocks noChangeArrowheads="1"/>
          </p:cNvSpPr>
          <p:nvPr/>
        </p:nvSpPr>
        <p:spPr bwMode="auto">
          <a:xfrm>
            <a:off x="467544" y="4581128"/>
            <a:ext cx="1368152"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○○株式会社</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・太陽光発電</a:t>
            </a:r>
            <a:endParaRPr lang="en-US" altLang="ja-JP" sz="105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smtClean="0">
                <a:latin typeface="Meiryo UI" panose="020B0604030504040204" pitchFamily="50" charset="-128"/>
                <a:ea typeface="Meiryo UI" panose="020B0604030504040204" pitchFamily="50" charset="-128"/>
              </a:rPr>
              <a:t>・高圧</a:t>
            </a:r>
            <a:endParaRPr lang="ja-JP" altLang="en-US" sz="105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971600" y="5157192"/>
            <a:ext cx="2592288"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＜発電設備の維持・運用者＞</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○○株式会社</a:t>
            </a:r>
            <a:endParaRPr kumimoji="1" lang="ja-JP" altLang="en-US" sz="1200"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012160" y="4077072"/>
            <a:ext cx="2592288" cy="461665"/>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＜受変電設備の維持・運用者＞</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○○株式会社</a:t>
            </a:r>
            <a:endParaRPr kumimoji="1" lang="ja-JP" altLang="en-US" sz="1200" dirty="0">
              <a:latin typeface="Meiryo UI" panose="020B0604030504040204" pitchFamily="50" charset="-128"/>
              <a:ea typeface="Meiryo UI" panose="020B0604030504040204" pitchFamily="50" charset="-128"/>
            </a:endParaRPr>
          </a:p>
        </p:txBody>
      </p:sp>
      <p:cxnSp>
        <p:nvCxnSpPr>
          <p:cNvPr id="227" name="カギ線コネクタ 226"/>
          <p:cNvCxnSpPr>
            <a:stCxn id="20" idx="3"/>
          </p:cNvCxnSpPr>
          <p:nvPr/>
        </p:nvCxnSpPr>
        <p:spPr>
          <a:xfrm flipV="1">
            <a:off x="5868144" y="4365104"/>
            <a:ext cx="2232248" cy="1780978"/>
          </a:xfrm>
          <a:prstGeom prst="bentConnector3">
            <a:avLst>
              <a:gd name="adj1" fmla="val 10011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8" name="グループ化 177"/>
          <p:cNvGrpSpPr/>
          <p:nvPr/>
        </p:nvGrpSpPr>
        <p:grpSpPr>
          <a:xfrm>
            <a:off x="107504" y="1484784"/>
            <a:ext cx="8856984" cy="5184575"/>
            <a:chOff x="18722525" y="1840023"/>
            <a:chExt cx="8928992" cy="4608512"/>
          </a:xfrm>
        </p:grpSpPr>
        <p:sp>
          <p:nvSpPr>
            <p:cNvPr id="278" name="正方形/長方形 277"/>
            <p:cNvSpPr/>
            <p:nvPr/>
          </p:nvSpPr>
          <p:spPr>
            <a:xfrm>
              <a:off x="18722525" y="1840023"/>
              <a:ext cx="8928992" cy="4608512"/>
            </a:xfrm>
            <a:prstGeom prst="rect">
              <a:avLst/>
            </a:prstGeom>
            <a:solidFill>
              <a:schemeClr val="bg1">
                <a:alpha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5" name="テキスト ボックス 154"/>
            <p:cNvSpPr txBox="1"/>
            <p:nvPr/>
          </p:nvSpPr>
          <p:spPr>
            <a:xfrm>
              <a:off x="19448459" y="3056158"/>
              <a:ext cx="7056785" cy="1887696"/>
            </a:xfrm>
            <a:prstGeom prst="rect">
              <a:avLst/>
            </a:prstGeom>
            <a:noFill/>
          </p:spPr>
          <p:txBody>
            <a:bodyPr wrap="square" rtlCol="0">
              <a:spAutoFit/>
            </a:bodyPr>
            <a:lstStyle/>
            <a:p>
              <a:pPr algn="ctr"/>
              <a:r>
                <a:rPr kumimoji="1" lang="ja-JP" altLang="en-US" sz="4400" dirty="0" smtClean="0">
                  <a:solidFill>
                    <a:schemeClr val="bg1">
                      <a:lumMod val="50000"/>
                    </a:schemeClr>
                  </a:solidFill>
                  <a:latin typeface="Meiryo UI" panose="020B0604030504040204" pitchFamily="50" charset="-128"/>
                  <a:ea typeface="Meiryo UI" panose="020B0604030504040204" pitchFamily="50" charset="-128"/>
                </a:rPr>
                <a:t>イメージ図</a:t>
              </a:r>
              <a:endParaRPr kumimoji="1" lang="en-US" altLang="ja-JP" sz="4400" dirty="0" smtClean="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4400" dirty="0" smtClean="0">
                  <a:solidFill>
                    <a:schemeClr val="bg1">
                      <a:lumMod val="50000"/>
                    </a:schemeClr>
                  </a:solidFill>
                  <a:latin typeface="Meiryo UI" panose="020B0604030504040204" pitchFamily="50" charset="-128"/>
                  <a:ea typeface="Meiryo UI" panose="020B0604030504040204" pitchFamily="50" charset="-128"/>
                </a:rPr>
                <a:t>（背面のイメージ図をご使用いただいても構いません。）</a:t>
              </a:r>
              <a:endParaRPr kumimoji="1" lang="ja-JP" altLang="en-US" sz="4400" dirty="0">
                <a:solidFill>
                  <a:schemeClr val="bg1">
                    <a:lumMod val="50000"/>
                  </a:schemeClr>
                </a:solidFill>
                <a:latin typeface="Meiryo UI" panose="020B0604030504040204" pitchFamily="50" charset="-128"/>
                <a:ea typeface="Meiryo UI" panose="020B0604030504040204" pitchFamily="50" charset="-128"/>
              </a:endParaRPr>
            </a:p>
          </p:txBody>
        </p:sp>
      </p:grpSp>
      <p:sp>
        <p:nvSpPr>
          <p:cNvPr id="58" name="正方形/長方形 57">
            <a:extLst>
              <a:ext uri="{FF2B5EF4-FFF2-40B4-BE49-F238E27FC236}">
                <a16:creationId xmlns:a16="http://schemas.microsoft.com/office/drawing/2014/main" xmlns=""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extLst>
      <p:ext uri="{BB962C8B-B14F-4D97-AF65-F5344CB8AC3E}">
        <p14:creationId xmlns:p14="http://schemas.microsoft.com/office/powerpoint/2010/main" val="420205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5</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smtClean="0">
                <a:latin typeface="Meiryo UI" panose="020B0604030504040204" pitchFamily="50" charset="-128"/>
                <a:ea typeface="Meiryo UI" panose="020B0604030504040204" pitchFamily="50" charset="-128"/>
              </a:rPr>
              <a:t>自己託送に用いる発電設備が「非電気事業用電気工作物」であるかを確認いたします。</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smtClean="0">
                <a:latin typeface="Meiryo UI" panose="020B0604030504040204" pitchFamily="50" charset="-128"/>
                <a:ea typeface="Meiryo UI" panose="020B0604030504040204" pitchFamily="50" charset="-128"/>
              </a:rPr>
              <a:t>具体的には，当社様式の「</a:t>
            </a:r>
            <a:r>
              <a:rPr lang="ja-JP" altLang="en-US" dirty="0">
                <a:latin typeface="Meiryo UI" panose="020B0604030504040204" pitchFamily="50" charset="-128"/>
                <a:ea typeface="Meiryo UI" panose="020B0604030504040204" pitchFamily="50" charset="-128"/>
              </a:rPr>
              <a:t>自己託送に用いる発電設備の宣誓書」</a:t>
            </a:r>
            <a:r>
              <a:rPr lang="ja-JP" altLang="en-US" dirty="0" smtClean="0">
                <a:latin typeface="Meiryo UI" panose="020B0604030504040204" pitchFamily="50" charset="-128"/>
                <a:ea typeface="Meiryo UI" panose="020B0604030504040204" pitchFamily="50" charset="-128"/>
              </a:rPr>
              <a:t>にて今回</a:t>
            </a:r>
            <a:r>
              <a:rPr lang="ja-JP" altLang="en-US" dirty="0">
                <a:latin typeface="Meiryo UI" panose="020B0604030504040204" pitchFamily="50" charset="-128"/>
                <a:ea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rPr>
              <a:t>発電設備が</a:t>
            </a:r>
            <a:r>
              <a:rPr lang="ja-JP" altLang="en-US" dirty="0">
                <a:latin typeface="Meiryo UI" panose="020B0604030504040204" pitchFamily="50" charset="-128"/>
                <a:ea typeface="Meiryo UI" panose="020B0604030504040204" pitchFamily="50" charset="-128"/>
              </a:rPr>
              <a:t>電気事業法第２条第１項第</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号ロに定める非電気事業用電気工作物であること</a:t>
            </a:r>
            <a:r>
              <a:rPr lang="ja-JP" altLang="en-US" dirty="0" smtClean="0">
                <a:latin typeface="Meiryo UI" panose="020B0604030504040204" pitchFamily="50" charset="-128"/>
                <a:ea typeface="Meiryo UI" panose="020B0604030504040204" pitchFamily="50" charset="-128"/>
              </a:rPr>
              <a:t>を申込み時に宣誓</a:t>
            </a:r>
            <a:r>
              <a:rPr lang="ja-JP" altLang="en-US" dirty="0">
                <a:latin typeface="Meiryo UI" panose="020B0604030504040204" pitchFamily="50" charset="-128"/>
                <a:ea typeface="Meiryo UI" panose="020B0604030504040204" pitchFamily="50" charset="-128"/>
              </a:rPr>
              <a:t>していただきます</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323528" y="332656"/>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「契約の要件」確認①（非電気事業用電気工作物）</a:t>
            </a:r>
            <a:endParaRPr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xmlns=""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5" name="テキスト ボックス 4"/>
          <p:cNvSpPr txBox="1"/>
          <p:nvPr/>
        </p:nvSpPr>
        <p:spPr>
          <a:xfrm>
            <a:off x="467544" y="4509120"/>
            <a:ext cx="3816424" cy="864096"/>
          </a:xfrm>
          <a:prstGeom prst="rect">
            <a:avLst/>
          </a:prstGeom>
          <a:noFill/>
        </p:spPr>
        <p:txBody>
          <a:bodyPr wrap="square" rtlCol="0">
            <a:spAutoFit/>
          </a:bodyPr>
          <a:lstStyle/>
          <a:p>
            <a:endParaRPr kumimoji="1" lang="ja-JP" altLang="en-US"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2"/>
          <a:srcRect l="56634" t="24840" r="15769" b="10797"/>
          <a:stretch/>
        </p:blipFill>
        <p:spPr>
          <a:xfrm>
            <a:off x="1979712" y="2132856"/>
            <a:ext cx="5112568" cy="3816424"/>
          </a:xfrm>
          <a:prstGeom prst="rect">
            <a:avLst/>
          </a:prstGeom>
          <a:ln>
            <a:solidFill>
              <a:schemeClr val="tx1"/>
            </a:solidFill>
          </a:ln>
        </p:spPr>
      </p:pic>
      <p:sp>
        <p:nvSpPr>
          <p:cNvPr id="3" name="テキスト ボックス 2"/>
          <p:cNvSpPr txBox="1"/>
          <p:nvPr/>
        </p:nvSpPr>
        <p:spPr>
          <a:xfrm>
            <a:off x="1907704" y="5949280"/>
            <a:ext cx="612068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当該様式に関しては，各種申込書類送付時に併せてお送りいたします。</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2360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6</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360000" y="324000"/>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「契約の要件」確認②（自己または密接な関係）</a:t>
            </a:r>
            <a:endParaRPr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「自己または密接な関係」について，</a:t>
            </a:r>
            <a:r>
              <a:rPr lang="ja-JP" altLang="en-US" u="sng" dirty="0" smtClean="0">
                <a:latin typeface="Meiryo UI" panose="020B0604030504040204" pitchFamily="50" charset="-128"/>
                <a:ea typeface="Meiryo UI" panose="020B0604030504040204" pitchFamily="50" charset="-128"/>
              </a:rPr>
              <a:t>発電設備の維持・運用者</a:t>
            </a:r>
            <a:r>
              <a:rPr lang="ja-JP" altLang="en-US" dirty="0" smtClean="0">
                <a:latin typeface="Meiryo UI" panose="020B0604030504040204" pitchFamily="50" charset="-128"/>
                <a:ea typeface="Meiryo UI" panose="020B0604030504040204" pitchFamily="50" charset="-128"/>
              </a:rPr>
              <a:t>と</a:t>
            </a:r>
            <a:r>
              <a:rPr lang="ja-JP" altLang="en-US" u="sng" dirty="0" smtClean="0">
                <a:latin typeface="Meiryo UI" panose="020B0604030504040204" pitchFamily="50" charset="-128"/>
                <a:ea typeface="Meiryo UI" panose="020B0604030504040204" pitchFamily="50" charset="-128"/>
              </a:rPr>
              <a:t>受変電設備の維持・運用者</a:t>
            </a:r>
            <a:r>
              <a:rPr lang="ja-JP" altLang="en-US" dirty="0" smtClean="0">
                <a:latin typeface="Meiryo UI" panose="020B0604030504040204" pitchFamily="50" charset="-128"/>
                <a:ea typeface="Meiryo UI" panose="020B0604030504040204" pitchFamily="50" charset="-128"/>
              </a:rPr>
              <a:t>の関係性から，以下の該当する供給行為のパターンに「○」を付してください。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u="sng" dirty="0" smtClean="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自己」および「密接な関係」を有していることを証する書類</a:t>
            </a:r>
            <a:r>
              <a:rPr lang="ja-JP" altLang="en-US" b="1" baseline="30000" dirty="0">
                <a:latin typeface="Meiryo UI" panose="020B0604030504040204" pitchFamily="50" charset="-128"/>
                <a:ea typeface="Meiryo UI" panose="020B0604030504040204" pitchFamily="50" charset="-128"/>
              </a:rPr>
              <a:t>（</a:t>
            </a:r>
            <a:r>
              <a:rPr lang="en-US" altLang="ja-JP" b="1" baseline="30000" dirty="0">
                <a:latin typeface="Meiryo UI" panose="020B0604030504040204" pitchFamily="50" charset="-128"/>
                <a:ea typeface="Meiryo UI" panose="020B0604030504040204" pitchFamily="50" charset="-128"/>
              </a:rPr>
              <a:t>※</a:t>
            </a:r>
            <a:r>
              <a:rPr lang="ja-JP" altLang="en-US" b="1"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を添付ください。</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）組織図・組織情報（ＨＰ情報，有価証券報告書等），保安規程等。</a:t>
            </a:r>
            <a:endParaRPr lang="en-US" altLang="ja-JP" sz="1600" dirty="0" smtClean="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32702929"/>
              </p:ext>
            </p:extLst>
          </p:nvPr>
        </p:nvGraphicFramePr>
        <p:xfrm>
          <a:off x="251520" y="2025352"/>
          <a:ext cx="8640960" cy="4572000"/>
        </p:xfrm>
        <a:graphic>
          <a:graphicData uri="http://schemas.openxmlformats.org/drawingml/2006/table">
            <a:tbl>
              <a:tblPr firstRow="1" bandRow="1">
                <a:tableStyleId>{5C22544A-7EE6-4342-B048-85BDC9FD1C3A}</a:tableStyleId>
              </a:tblPr>
              <a:tblGrid>
                <a:gridCol w="2808312"/>
                <a:gridCol w="936104"/>
                <a:gridCol w="4896544"/>
              </a:tblGrid>
              <a:tr h="144016">
                <a:tc gridSpan="3">
                  <a:txBody>
                    <a:bodyPr/>
                    <a:lstStyle/>
                    <a:p>
                      <a:pPr algn="l"/>
                      <a:r>
                        <a:rPr kumimoji="1" lang="ja-JP" altLang="en-US" sz="1600" b="0" dirty="0" smtClean="0">
                          <a:latin typeface="Meiryo UI" panose="020B0604030504040204" pitchFamily="50" charset="-128"/>
                          <a:ea typeface="Meiryo UI" panose="020B0604030504040204" pitchFamily="50" charset="-128"/>
                        </a:rPr>
                        <a:t>供給行為のパターン</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tr>
              <a:tr h="240784">
                <a:tc rowSpan="12">
                  <a:txBody>
                    <a:bodyPr/>
                    <a:lstStyle/>
                    <a:p>
                      <a:r>
                        <a:rPr kumimoji="1" lang="ja-JP" altLang="en-US" sz="1600" b="0" dirty="0" smtClean="0">
                          <a:latin typeface="Meiryo UI" panose="020B0604030504040204" pitchFamily="50" charset="-128"/>
                          <a:ea typeface="Meiryo UI" panose="020B0604030504040204" pitchFamily="50" charset="-128"/>
                        </a:rPr>
                        <a:t>該当する供給行為のパターンに「○」を付してください。</a:t>
                      </a:r>
                      <a:endParaRPr kumimoji="1" lang="en-US" altLang="ja-JP" sz="1600" b="0" dirty="0" smtClean="0">
                        <a:latin typeface="Meiryo UI" panose="020B0604030504040204" pitchFamily="50" charset="-128"/>
                        <a:ea typeface="Meiryo UI" panose="020B0604030504040204" pitchFamily="50" charset="-128"/>
                      </a:endParaRPr>
                    </a:p>
                    <a:p>
                      <a:r>
                        <a:rPr kumimoji="1" lang="en-US" altLang="ja-JP" sz="1600" b="0" dirty="0" smtClean="0">
                          <a:latin typeface="Meiryo UI" panose="020B0604030504040204" pitchFamily="50" charset="-128"/>
                          <a:ea typeface="Meiryo UI" panose="020B0604030504040204" pitchFamily="50" charset="-128"/>
                        </a:rPr>
                        <a:t>※</a:t>
                      </a:r>
                      <a:r>
                        <a:rPr kumimoji="1" lang="ja-JP" altLang="en-US" sz="1600" b="0" dirty="0" smtClean="0">
                          <a:latin typeface="Meiryo UI" panose="020B0604030504040204" pitchFamily="50" charset="-128"/>
                          <a:ea typeface="Meiryo UI" panose="020B0604030504040204" pitchFamily="50" charset="-128"/>
                        </a:rPr>
                        <a:t>「その他」に該当する場合，具体的な供給行為をご記入ください。</a:t>
                      </a:r>
                      <a:endParaRPr kumimoji="1" lang="ja-JP" altLang="en-US"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0" smtClean="0">
                          <a:solidFill>
                            <a:schemeClr val="tx1"/>
                          </a:solidFill>
                          <a:latin typeface="Meiryo UI" panose="020B0604030504040204" pitchFamily="50" charset="-128"/>
                          <a:ea typeface="Meiryo UI" panose="020B0604030504040204" pitchFamily="50" charset="-128"/>
                        </a:rPr>
                        <a:t>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smtClean="0">
                          <a:solidFill>
                            <a:srgbClr val="FF0000"/>
                          </a:solidFill>
                          <a:latin typeface="Meiryo UI" panose="020B0604030504040204" pitchFamily="50" charset="-128"/>
                          <a:ea typeface="Meiryo UI" panose="020B0604030504040204" pitchFamily="50" charset="-128"/>
                        </a:rPr>
                        <a:t>自己</a:t>
                      </a:r>
                      <a:r>
                        <a:rPr kumimoji="1" lang="ja-JP" altLang="en-US" sz="1500" b="0" dirty="0" smtClean="0">
                          <a:solidFill>
                            <a:schemeClr val="tx1"/>
                          </a:solidFill>
                          <a:latin typeface="Meiryo UI" panose="020B0604030504040204" pitchFamily="50" charset="-128"/>
                          <a:ea typeface="Meiryo UI" panose="020B0604030504040204" pitchFamily="50" charset="-128"/>
                        </a:rPr>
                        <a:t>から</a:t>
                      </a:r>
                      <a:r>
                        <a:rPr kumimoji="1" lang="ja-JP" altLang="en-US" sz="1500" b="0" dirty="0" smtClean="0">
                          <a:solidFill>
                            <a:srgbClr val="FF0000"/>
                          </a:solidFill>
                          <a:latin typeface="Meiryo UI" panose="020B0604030504040204" pitchFamily="50" charset="-128"/>
                          <a:ea typeface="Meiryo UI" panose="020B0604030504040204" pitchFamily="50" charset="-128"/>
                        </a:rPr>
                        <a:t>自己</a:t>
                      </a:r>
                      <a:r>
                        <a:rPr kumimoji="1" lang="ja-JP" altLang="en-US" sz="1500" b="0" dirty="0" smtClean="0">
                          <a:latin typeface="Meiryo UI" panose="020B0604030504040204" pitchFamily="50" charset="-128"/>
                          <a:ea typeface="Meiryo UI" panose="020B0604030504040204" pitchFamily="50" charset="-128"/>
                        </a:rPr>
                        <a:t>への供給</a:t>
                      </a:r>
                      <a:endParaRPr kumimoji="1" lang="en-US" altLang="ja-JP" sz="1500" b="0" dirty="0" smtClean="0">
                        <a:latin typeface="Meiryo UI" panose="020B0604030504040204" pitchFamily="50" charset="-128"/>
                        <a:ea typeface="Meiryo UI" panose="020B0604030504040204" pitchFamily="50" charset="-128"/>
                      </a:endParaRPr>
                    </a:p>
                    <a:p>
                      <a:pPr algn="l"/>
                      <a:r>
                        <a:rPr kumimoji="1" lang="ja-JP" altLang="en-US" sz="1400" b="0" dirty="0" smtClean="0">
                          <a:latin typeface="Meiryo UI" panose="020B0604030504040204" pitchFamily="50" charset="-128"/>
                          <a:ea typeface="Meiryo UI" panose="020B0604030504040204" pitchFamily="50" charset="-128"/>
                        </a:rPr>
                        <a:t>（発電地点，供給地点が</a:t>
                      </a:r>
                      <a:r>
                        <a:rPr kumimoji="1" lang="ja-JP" altLang="en-US" sz="1400" b="1" dirty="0" smtClean="0">
                          <a:latin typeface="Meiryo UI" panose="020B0604030504040204" pitchFamily="50" charset="-128"/>
                          <a:ea typeface="Meiryo UI" panose="020B0604030504040204" pitchFamily="50" charset="-128"/>
                        </a:rPr>
                        <a:t>単一</a:t>
                      </a:r>
                      <a:r>
                        <a:rPr kumimoji="1" lang="ja-JP" altLang="en-US" sz="1400" b="0" dirty="0" smtClean="0">
                          <a:latin typeface="Meiryo UI" panose="020B0604030504040204" pitchFamily="50" charset="-128"/>
                          <a:ea typeface="Meiryo UI" panose="020B0604030504040204" pitchFamily="50" charset="-128"/>
                        </a:rPr>
                        <a:t>）</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528">
                <a:tc vMerge="1">
                  <a:txBody>
                    <a:bodyPr/>
                    <a:lstStyle/>
                    <a:p>
                      <a:endParaRPr kumimoji="1" lang="ja-JP" altLang="en-US"/>
                    </a:p>
                  </a:txBody>
                  <a:tcPr/>
                </a:tc>
                <a:tc>
                  <a:txBody>
                    <a:bodyPr/>
                    <a:lstStyle/>
                    <a:p>
                      <a:pPr algn="ctr"/>
                      <a:r>
                        <a:rPr kumimoji="1" lang="ja-JP" altLang="en-US" sz="1400" b="0" dirty="0" smtClean="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tr>
              <a:tr h="176768">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smtClean="0">
                          <a:solidFill>
                            <a:srgbClr val="FF0000"/>
                          </a:solidFill>
                          <a:latin typeface="Meiryo UI" panose="020B0604030504040204" pitchFamily="50" charset="-128"/>
                          <a:ea typeface="Meiryo UI" panose="020B0604030504040204" pitchFamily="50" charset="-128"/>
                        </a:rPr>
                        <a:t>自己</a:t>
                      </a:r>
                      <a:r>
                        <a:rPr kumimoji="1" lang="ja-JP" altLang="en-US" sz="1500" b="0" dirty="0" smtClean="0">
                          <a:latin typeface="Meiryo UI" panose="020B0604030504040204" pitchFamily="50" charset="-128"/>
                          <a:ea typeface="Meiryo UI" panose="020B0604030504040204" pitchFamily="50" charset="-128"/>
                        </a:rPr>
                        <a:t>から</a:t>
                      </a:r>
                      <a:r>
                        <a:rPr kumimoji="1" lang="ja-JP" altLang="en-US" sz="1500" b="0" dirty="0" smtClean="0">
                          <a:solidFill>
                            <a:srgbClr val="FF0000"/>
                          </a:solidFill>
                          <a:latin typeface="Meiryo UI" panose="020B0604030504040204" pitchFamily="50" charset="-128"/>
                          <a:ea typeface="Meiryo UI" panose="020B0604030504040204" pitchFamily="50" charset="-128"/>
                        </a:rPr>
                        <a:t>自己</a:t>
                      </a:r>
                      <a:r>
                        <a:rPr kumimoji="1" lang="ja-JP" altLang="en-US" sz="1500" b="0" dirty="0" smtClean="0">
                          <a:latin typeface="Meiryo UI" panose="020B0604030504040204" pitchFamily="50" charset="-128"/>
                          <a:ea typeface="Meiryo UI" panose="020B0604030504040204" pitchFamily="50" charset="-128"/>
                        </a:rPr>
                        <a:t>への供給</a:t>
                      </a:r>
                      <a:endParaRPr kumimoji="1" lang="en-US" altLang="ja-JP" sz="1500" b="0" dirty="0" smtClean="0">
                        <a:latin typeface="Meiryo UI" panose="020B0604030504040204" pitchFamily="50" charset="-128"/>
                        <a:ea typeface="Meiryo UI" panose="020B0604030504040204" pitchFamily="50" charset="-128"/>
                      </a:endParaRPr>
                    </a:p>
                    <a:p>
                      <a:pPr algn="l"/>
                      <a:r>
                        <a:rPr kumimoji="1" lang="ja-JP" altLang="en-US" sz="1400" b="0" dirty="0" smtClean="0">
                          <a:latin typeface="Meiryo UI" panose="020B0604030504040204" pitchFamily="50" charset="-128"/>
                          <a:ea typeface="Meiryo UI" panose="020B0604030504040204" pitchFamily="50" charset="-128"/>
                        </a:rPr>
                        <a:t>（発電地点，供給地点のいずれかが</a:t>
                      </a:r>
                      <a:r>
                        <a:rPr kumimoji="1" lang="en-US" altLang="ja-JP" sz="1400" b="1" dirty="0" smtClean="0">
                          <a:latin typeface="Meiryo UI" panose="020B0604030504040204" pitchFamily="50" charset="-128"/>
                          <a:ea typeface="Meiryo UI" panose="020B0604030504040204" pitchFamily="50" charset="-128"/>
                        </a:rPr>
                        <a:t>N+</a:t>
                      </a:r>
                      <a:r>
                        <a:rPr kumimoji="1" lang="ja-JP" altLang="en-US" sz="1400" b="1" dirty="0" smtClean="0">
                          <a:latin typeface="Meiryo UI" panose="020B0604030504040204" pitchFamily="50" charset="-128"/>
                          <a:ea typeface="Meiryo UI" panose="020B0604030504040204" pitchFamily="50" charset="-128"/>
                        </a:rPr>
                        <a:t>１</a:t>
                      </a:r>
                      <a:r>
                        <a:rPr kumimoji="1" lang="ja-JP" altLang="en-US" sz="1400" b="0" dirty="0" smtClean="0">
                          <a:latin typeface="Meiryo UI" panose="020B0604030504040204" pitchFamily="50" charset="-128"/>
                          <a:ea typeface="Meiryo UI" panose="020B0604030504040204" pitchFamily="50" charset="-128"/>
                        </a:rPr>
                        <a:t>以上）</a:t>
                      </a:r>
                      <a:endParaRPr kumimoji="1" lang="en-US" altLang="ja-JP" sz="140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520">
                <a:tc vMerge="1">
                  <a:txBody>
                    <a:bodyPr/>
                    <a:lstStyle/>
                    <a:p>
                      <a:endParaRPr kumimoji="1" lang="ja-JP" altLang="en-US"/>
                    </a:p>
                  </a:txBody>
                  <a:tcPr/>
                </a:tc>
                <a:tc>
                  <a:txBody>
                    <a:bodyPr/>
                    <a:lstStyle/>
                    <a:p>
                      <a:pPr algn="ctr"/>
                      <a:endParaRPr kumimoji="1" lang="en-US" altLang="ja-JP" sz="1600" b="0" dirty="0" smtClean="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en-US" altLang="ja-JP" sz="1600" b="0" dirty="0" smtClean="0">
                        <a:latin typeface="Meiryo UI" panose="020B0604030504040204" pitchFamily="50" charset="-128"/>
                        <a:ea typeface="Meiryo UI" panose="020B0604030504040204" pitchFamily="50" charset="-128"/>
                      </a:endParaRPr>
                    </a:p>
                  </a:txBody>
                  <a:tcPr/>
                </a:tc>
              </a:tr>
              <a:tr h="15428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smtClean="0">
                          <a:solidFill>
                            <a:srgbClr val="FF0000"/>
                          </a:solidFill>
                          <a:latin typeface="Meiryo UI" panose="020B0604030504040204" pitchFamily="50" charset="-128"/>
                          <a:ea typeface="Meiryo UI" panose="020B0604030504040204" pitchFamily="50" charset="-128"/>
                        </a:rPr>
                        <a:t>自己</a:t>
                      </a:r>
                      <a:r>
                        <a:rPr kumimoji="1" lang="ja-JP" altLang="en-US" sz="1500" b="0" dirty="0" smtClean="0">
                          <a:latin typeface="Meiryo UI" panose="020B0604030504040204" pitchFamily="50" charset="-128"/>
                          <a:ea typeface="Meiryo UI" panose="020B0604030504040204" pitchFamily="50" charset="-128"/>
                        </a:rPr>
                        <a:t>から</a:t>
                      </a:r>
                      <a:r>
                        <a:rPr kumimoji="1" lang="ja-JP" altLang="en-US" sz="1500" b="0" dirty="0" smtClean="0">
                          <a:solidFill>
                            <a:srgbClr val="0070C0"/>
                          </a:solidFill>
                          <a:latin typeface="Meiryo UI" panose="020B0604030504040204" pitchFamily="50" charset="-128"/>
                          <a:ea typeface="Meiryo UI" panose="020B0604030504040204" pitchFamily="50" charset="-128"/>
                        </a:rPr>
                        <a:t>密接な関係</a:t>
                      </a:r>
                      <a:r>
                        <a:rPr kumimoji="1" lang="ja-JP" altLang="en-US" sz="1500" b="0" dirty="0" smtClean="0">
                          <a:latin typeface="Meiryo UI" panose="020B0604030504040204" pitchFamily="50" charset="-128"/>
                          <a:ea typeface="Meiryo UI" panose="020B0604030504040204" pitchFamily="50" charset="-128"/>
                        </a:rPr>
                        <a:t>を有する者への供給</a:t>
                      </a:r>
                      <a:endParaRPr kumimoji="1" lang="en-US" altLang="ja-JP" sz="1500" b="0" dirty="0" smtClean="0">
                        <a:latin typeface="Meiryo UI" panose="020B0604030504040204" pitchFamily="50" charset="-128"/>
                        <a:ea typeface="Meiryo UI" panose="020B0604030504040204" pitchFamily="50" charset="-128"/>
                      </a:endParaRPr>
                    </a:p>
                    <a:p>
                      <a:pPr algn="l"/>
                      <a:r>
                        <a:rPr kumimoji="1" lang="ja-JP" altLang="en-US" sz="1400" b="0" dirty="0" smtClean="0">
                          <a:latin typeface="Meiryo UI" panose="020B0604030504040204" pitchFamily="50" charset="-128"/>
                          <a:ea typeface="Meiryo UI" panose="020B0604030504040204" pitchFamily="50" charset="-128"/>
                        </a:rPr>
                        <a:t>（発電地点，供給地点が</a:t>
                      </a:r>
                      <a:r>
                        <a:rPr kumimoji="1" lang="ja-JP" altLang="en-US" sz="1400" b="1" dirty="0" smtClean="0">
                          <a:latin typeface="Meiryo UI" panose="020B0604030504040204" pitchFamily="50" charset="-128"/>
                          <a:ea typeface="Meiryo UI" panose="020B0604030504040204" pitchFamily="50" charset="-128"/>
                        </a:rPr>
                        <a:t>単一</a:t>
                      </a:r>
                      <a:r>
                        <a:rPr kumimoji="1" lang="ja-JP" altLang="en-US" sz="1400" b="0" dirty="0" smtClean="0">
                          <a:latin typeface="Meiryo UI" panose="020B0604030504040204" pitchFamily="50" charset="-128"/>
                          <a:ea typeface="Meiryo UI" panose="020B0604030504040204" pitchFamily="50" charset="-128"/>
                        </a:rPr>
                        <a:t>）</a:t>
                      </a:r>
                      <a:endParaRPr kumimoji="1" lang="en-US" altLang="ja-JP" sz="1400" b="0" dirty="0" smtClean="0">
                        <a:latin typeface="Meiryo UI" panose="020B0604030504040204" pitchFamily="50" charset="-128"/>
                        <a:ea typeface="Meiryo UI" panose="020B0604030504040204" pitchFamily="50" charset="-128"/>
                      </a:endParaRPr>
                    </a:p>
                    <a:p>
                      <a:pPr algn="l"/>
                      <a:r>
                        <a:rPr kumimoji="1" lang="en-US" altLang="ja-JP" sz="1400" b="0" dirty="0" smtClean="0">
                          <a:latin typeface="Meiryo UI" panose="020B0604030504040204" pitchFamily="50" charset="-128"/>
                          <a:ea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rPr>
                        <a:t>発電地点と供給地点の組み合わせが逆の場合も含む。</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1048">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tr>
              <a:tr h="281136">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smtClean="0">
                          <a:solidFill>
                            <a:srgbClr val="FF0000"/>
                          </a:solidFill>
                          <a:latin typeface="Meiryo UI" panose="020B0604030504040204" pitchFamily="50" charset="-128"/>
                          <a:ea typeface="Meiryo UI" panose="020B0604030504040204" pitchFamily="50" charset="-128"/>
                        </a:rPr>
                        <a:t>自己</a:t>
                      </a:r>
                      <a:r>
                        <a:rPr kumimoji="1" lang="ja-JP" altLang="en-US" sz="1500" b="0" dirty="0" smtClean="0">
                          <a:latin typeface="Meiryo UI" panose="020B0604030504040204" pitchFamily="50" charset="-128"/>
                          <a:ea typeface="Meiryo UI" panose="020B0604030504040204" pitchFamily="50" charset="-128"/>
                        </a:rPr>
                        <a:t>から</a:t>
                      </a:r>
                      <a:r>
                        <a:rPr kumimoji="1" lang="ja-JP" altLang="en-US" sz="1500" b="0" dirty="0" smtClean="0">
                          <a:solidFill>
                            <a:srgbClr val="0070C0"/>
                          </a:solidFill>
                          <a:latin typeface="Meiryo UI" panose="020B0604030504040204" pitchFamily="50" charset="-128"/>
                          <a:ea typeface="Meiryo UI" panose="020B0604030504040204" pitchFamily="50" charset="-128"/>
                        </a:rPr>
                        <a:t>密接な関係</a:t>
                      </a:r>
                      <a:r>
                        <a:rPr kumimoji="1" lang="ja-JP" altLang="en-US" sz="1500" b="0" dirty="0" smtClean="0">
                          <a:latin typeface="Meiryo UI" panose="020B0604030504040204" pitchFamily="50" charset="-128"/>
                          <a:ea typeface="Meiryo UI" panose="020B0604030504040204" pitchFamily="50" charset="-128"/>
                        </a:rPr>
                        <a:t>を有する者への供給</a:t>
                      </a:r>
                      <a:endParaRPr kumimoji="1" lang="en-US" altLang="ja-JP" sz="1500" b="0" dirty="0" smtClean="0">
                        <a:latin typeface="Meiryo UI" panose="020B0604030504040204" pitchFamily="50" charset="-128"/>
                        <a:ea typeface="Meiryo UI" panose="020B0604030504040204" pitchFamily="50" charset="-128"/>
                      </a:endParaRPr>
                    </a:p>
                    <a:p>
                      <a:pPr algn="l"/>
                      <a:r>
                        <a:rPr kumimoji="1" lang="ja-JP" altLang="en-US" sz="1400" b="0" dirty="0" smtClean="0">
                          <a:latin typeface="Meiryo UI" panose="020B0604030504040204" pitchFamily="50" charset="-128"/>
                          <a:ea typeface="Meiryo UI" panose="020B0604030504040204" pitchFamily="50" charset="-128"/>
                        </a:rPr>
                        <a:t>（発電地点，供給地点のいずれかが</a:t>
                      </a:r>
                      <a:r>
                        <a:rPr kumimoji="1" lang="ja-JP" altLang="en-US" sz="1400" b="1" dirty="0" smtClean="0">
                          <a:latin typeface="Meiryo UI" panose="020B0604030504040204" pitchFamily="50" charset="-128"/>
                          <a:ea typeface="Meiryo UI" panose="020B0604030504040204" pitchFamily="50" charset="-128"/>
                        </a:rPr>
                        <a:t>Ｎ</a:t>
                      </a:r>
                      <a:r>
                        <a:rPr kumimoji="1" lang="en-US" altLang="ja-JP" sz="1400" b="1" dirty="0" smtClean="0">
                          <a:latin typeface="Meiryo UI" panose="020B0604030504040204" pitchFamily="50" charset="-128"/>
                          <a:ea typeface="Meiryo UI" panose="020B0604030504040204" pitchFamily="50" charset="-128"/>
                        </a:rPr>
                        <a:t>+1</a:t>
                      </a:r>
                      <a:r>
                        <a:rPr kumimoji="1" lang="ja-JP" altLang="en-US" sz="1400" b="0" dirty="0" smtClean="0">
                          <a:latin typeface="Meiryo UI" panose="020B0604030504040204" pitchFamily="50" charset="-128"/>
                          <a:ea typeface="Meiryo UI" panose="020B0604030504040204" pitchFamily="50" charset="-128"/>
                        </a:rPr>
                        <a:t>以上）</a:t>
                      </a:r>
                      <a:endParaRPr kumimoji="1" lang="en-US" altLang="ja-JP" sz="1400" b="0" dirty="0" smtClean="0">
                        <a:latin typeface="Meiryo UI" panose="020B0604030504040204" pitchFamily="50" charset="-128"/>
                        <a:ea typeface="Meiryo UI" panose="020B0604030504040204" pitchFamily="50" charset="-128"/>
                      </a:endParaRPr>
                    </a:p>
                    <a:p>
                      <a:pPr algn="l"/>
                      <a:r>
                        <a:rPr kumimoji="1" lang="en-US" altLang="ja-JP" sz="1400" b="0" dirty="0" smtClean="0">
                          <a:latin typeface="Meiryo UI" panose="020B0604030504040204" pitchFamily="50" charset="-128"/>
                          <a:ea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rPr>
                        <a:t>発電地点の供給地点の組合せが逆の場合も含む）</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218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tr>
              <a:tr h="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smtClean="0">
                          <a:solidFill>
                            <a:srgbClr val="FF0000"/>
                          </a:solidFill>
                          <a:latin typeface="Meiryo UI" panose="020B0604030504040204" pitchFamily="50" charset="-128"/>
                          <a:ea typeface="Meiryo UI" panose="020B0604030504040204" pitchFamily="50" charset="-128"/>
                        </a:rPr>
                        <a:t>自己</a:t>
                      </a:r>
                      <a:r>
                        <a:rPr kumimoji="1" lang="ja-JP" altLang="en-US" sz="1500" b="0" dirty="0" smtClean="0">
                          <a:latin typeface="Meiryo UI" panose="020B0604030504040204" pitchFamily="50" charset="-128"/>
                          <a:ea typeface="Meiryo UI" panose="020B0604030504040204" pitchFamily="50" charset="-128"/>
                        </a:rPr>
                        <a:t>および</a:t>
                      </a:r>
                      <a:r>
                        <a:rPr kumimoji="1" lang="ja-JP" altLang="en-US" sz="1500" b="0" dirty="0" smtClean="0">
                          <a:solidFill>
                            <a:srgbClr val="0070C0"/>
                          </a:solidFill>
                          <a:latin typeface="Meiryo UI" panose="020B0604030504040204" pitchFamily="50" charset="-128"/>
                          <a:ea typeface="Meiryo UI" panose="020B0604030504040204" pitchFamily="50" charset="-128"/>
                        </a:rPr>
                        <a:t>密接な関係</a:t>
                      </a:r>
                      <a:r>
                        <a:rPr kumimoji="1" lang="ja-JP" altLang="en-US" sz="1500" b="0" dirty="0" smtClean="0">
                          <a:latin typeface="Meiryo UI" panose="020B0604030504040204" pitchFamily="50" charset="-128"/>
                          <a:ea typeface="Meiryo UI" panose="020B0604030504040204" pitchFamily="50" charset="-128"/>
                        </a:rPr>
                        <a:t>を有する者から自己および密接な</a:t>
                      </a:r>
                      <a:endParaRPr kumimoji="1" lang="en-US" altLang="ja-JP" sz="1500" b="0" dirty="0" smtClean="0">
                        <a:latin typeface="Meiryo UI" panose="020B0604030504040204" pitchFamily="50" charset="-128"/>
                        <a:ea typeface="Meiryo UI" panose="020B0604030504040204" pitchFamily="50" charset="-128"/>
                      </a:endParaRPr>
                    </a:p>
                    <a:p>
                      <a:pPr algn="l"/>
                      <a:r>
                        <a:rPr kumimoji="1" lang="ja-JP" altLang="en-US" sz="1500" b="0" dirty="0" smtClean="0">
                          <a:latin typeface="Meiryo UI" panose="020B0604030504040204" pitchFamily="50" charset="-128"/>
                          <a:ea typeface="Meiryo UI" panose="020B0604030504040204" pitchFamily="50" charset="-128"/>
                        </a:rPr>
                        <a:t>関係を有する者への供給</a:t>
                      </a:r>
                      <a:endParaRPr kumimoji="1" lang="en-US" altLang="ja-JP" sz="1500" b="0" dirty="0" smtClean="0">
                        <a:latin typeface="Meiryo UI" panose="020B0604030504040204" pitchFamily="50" charset="-128"/>
                        <a:ea typeface="Meiryo UI" panose="020B0604030504040204" pitchFamily="50" charset="-128"/>
                      </a:endParaRPr>
                    </a:p>
                    <a:p>
                      <a:pPr algn="l"/>
                      <a:r>
                        <a:rPr kumimoji="1" lang="ja-JP" altLang="en-US" sz="1400" b="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Ｎ</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Ｎ‘⇒Ｎ</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Ｎ’</a:t>
                      </a:r>
                      <a:r>
                        <a:rPr kumimoji="1" lang="en-US" altLang="ja-JP" sz="1400" b="0" dirty="0" smtClean="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930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tr>
              <a:tr h="299784">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smtClean="0">
                          <a:solidFill>
                            <a:schemeClr val="tx1"/>
                          </a:solidFill>
                          <a:latin typeface="Meiryo UI" panose="020B0604030504040204" pitchFamily="50" charset="-128"/>
                          <a:ea typeface="Meiryo UI" panose="020B0604030504040204" pitchFamily="50" charset="-128"/>
                        </a:rPr>
                        <a:t>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smtClean="0">
                          <a:latin typeface="Meiryo UI" panose="020B0604030504040204" pitchFamily="50" charset="-128"/>
                          <a:ea typeface="Meiryo UI" panose="020B0604030504040204" pitchFamily="50" charset="-128"/>
                        </a:rPr>
                        <a:t>その他（　　　　　　　　　</a:t>
                      </a:r>
                      <a:r>
                        <a:rPr kumimoji="1" lang="ja-JP" altLang="en-US" sz="1500" b="0" dirty="0" smtClean="0">
                          <a:solidFill>
                            <a:schemeClr val="bg1">
                              <a:lumMod val="50000"/>
                            </a:schemeClr>
                          </a:solidFill>
                          <a:latin typeface="Meiryo UI" panose="020B0604030504040204" pitchFamily="50" charset="-128"/>
                          <a:ea typeface="Meiryo UI" panose="020B0604030504040204" pitchFamily="50" charset="-128"/>
                        </a:rPr>
                        <a:t>内容ご記入ください</a:t>
                      </a:r>
                      <a:r>
                        <a:rPr kumimoji="1" lang="ja-JP" altLang="en-US" sz="1500" b="0" dirty="0" smtClean="0">
                          <a:latin typeface="Meiryo UI" panose="020B0604030504040204" pitchFamily="50" charset="-128"/>
                          <a:ea typeface="Meiryo UI" panose="020B0604030504040204" pitchFamily="50" charset="-128"/>
                        </a:rPr>
                        <a:t>　　　　　　　　　）</a:t>
                      </a:r>
                      <a:endParaRPr kumimoji="1" lang="ja-JP" altLang="en-US" sz="15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32">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tr>
            </a:tbl>
          </a:graphicData>
        </a:graphic>
      </p:graphicFrame>
      <p:sp>
        <p:nvSpPr>
          <p:cNvPr id="8" name="正方形/長方形 7">
            <a:extLst>
              <a:ext uri="{FF2B5EF4-FFF2-40B4-BE49-F238E27FC236}">
                <a16:creationId xmlns:a16="http://schemas.microsoft.com/office/drawing/2014/main" xmlns=""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9" name="テキスト ボックス 8"/>
          <p:cNvSpPr txBox="1"/>
          <p:nvPr/>
        </p:nvSpPr>
        <p:spPr>
          <a:xfrm>
            <a:off x="179512" y="6550223"/>
            <a:ext cx="7704856"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組合型自己託送をご希望の事業者さまは，当フォーマット作成前に一度当社までご相談ください。</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6599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7</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smtClean="0">
                <a:latin typeface="Meiryo UI" panose="020B0604030504040204" pitchFamily="50" charset="-128"/>
                <a:ea typeface="Meiryo UI" panose="020B0604030504040204" pitchFamily="50" charset="-128"/>
              </a:rPr>
              <a:t>密接</a:t>
            </a:r>
            <a:r>
              <a:rPr lang="ja-JP" altLang="en-US" dirty="0">
                <a:latin typeface="Meiryo UI" panose="020B0604030504040204" pitchFamily="50" charset="-128"/>
                <a:ea typeface="Meiryo UI" panose="020B0604030504040204" pitchFamily="50" charset="-128"/>
              </a:rPr>
              <a:t>な関係のある複数</a:t>
            </a:r>
            <a:r>
              <a:rPr lang="ja-JP" altLang="en-US" dirty="0" smtClean="0">
                <a:latin typeface="Meiryo UI" panose="020B0604030504040204" pitchFamily="50" charset="-128"/>
                <a:ea typeface="Meiryo UI" panose="020B0604030504040204" pitchFamily="50" charset="-128"/>
              </a:rPr>
              <a:t>の供給地点へ</a:t>
            </a:r>
            <a:r>
              <a:rPr lang="ja-JP" altLang="en-US" dirty="0">
                <a:latin typeface="Meiryo UI" panose="020B0604030504040204" pitchFamily="50" charset="-128"/>
                <a:ea typeface="Meiryo UI" panose="020B0604030504040204" pitchFamily="50" charset="-128"/>
              </a:rPr>
              <a:t>自己託送を</a:t>
            </a:r>
            <a:r>
              <a:rPr lang="ja-JP" altLang="en-US" dirty="0" smtClean="0">
                <a:latin typeface="Meiryo UI" panose="020B0604030504040204" pitchFamily="50" charset="-128"/>
                <a:ea typeface="Meiryo UI" panose="020B0604030504040204" pitchFamily="50" charset="-128"/>
              </a:rPr>
              <a:t>行う場合等，特定供給</a:t>
            </a:r>
            <a:r>
              <a:rPr lang="ja-JP" altLang="en-US" baseline="30000" dirty="0" smtClean="0">
                <a:latin typeface="Meiryo UI" panose="020B0604030504040204" pitchFamily="50" charset="-128"/>
                <a:ea typeface="Meiryo UI" panose="020B0604030504040204" pitchFamily="50" charset="-128"/>
              </a:rPr>
              <a:t>（</a:t>
            </a:r>
            <a:r>
              <a:rPr lang="en-US" altLang="ja-JP" baseline="30000" dirty="0" smtClean="0">
                <a:latin typeface="Meiryo UI" panose="020B0604030504040204" pitchFamily="50" charset="-128"/>
                <a:ea typeface="Meiryo UI" panose="020B0604030504040204" pitchFamily="50" charset="-128"/>
              </a:rPr>
              <a:t>※</a:t>
            </a:r>
            <a:r>
              <a:rPr lang="ja-JP" altLang="en-US" baseline="30000"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許可が必要と</a:t>
            </a:r>
            <a:r>
              <a:rPr lang="ja-JP" altLang="en-US" dirty="0" smtClean="0">
                <a:latin typeface="Meiryo UI" panose="020B0604030504040204" pitchFamily="50" charset="-128"/>
                <a:ea typeface="Meiryo UI" panose="020B0604030504040204" pitchFamily="50" charset="-128"/>
              </a:rPr>
              <a:t>なります。次スライドのケースを参考に，以下，該当する項目に「○」を付してください。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smtClean="0">
                <a:latin typeface="Meiryo UI" panose="020B0604030504040204" pitchFamily="50" charset="-128"/>
                <a:ea typeface="Meiryo UI" panose="020B0604030504040204" pitchFamily="50" charset="-128"/>
              </a:rPr>
              <a:t>特定</a:t>
            </a:r>
            <a:r>
              <a:rPr lang="ja-JP" altLang="en-US" dirty="0">
                <a:latin typeface="Meiryo UI" panose="020B0604030504040204" pitchFamily="50" charset="-128"/>
                <a:ea typeface="Meiryo UI" panose="020B0604030504040204" pitchFamily="50" charset="-128"/>
              </a:rPr>
              <a:t>供給の許可が必要な供給行為に該当する場合，</a:t>
            </a:r>
            <a:r>
              <a:rPr lang="ja-JP" altLang="en-US" u="sng" dirty="0">
                <a:latin typeface="Meiryo UI" panose="020B0604030504040204" pitchFamily="50" charset="-128"/>
                <a:ea typeface="Meiryo UI" panose="020B0604030504040204" pitchFamily="50" charset="-128"/>
              </a:rPr>
              <a:t>特定供給の許可証の写し</a:t>
            </a:r>
            <a:r>
              <a:rPr lang="ja-JP" altLang="en-US" dirty="0">
                <a:latin typeface="Meiryo UI" panose="020B0604030504040204" pitchFamily="50" charset="-128"/>
                <a:ea typeface="Meiryo UI" panose="020B0604030504040204" pitchFamily="50" charset="-128"/>
              </a:rPr>
              <a:t>をご提出</a:t>
            </a:r>
            <a:r>
              <a:rPr lang="ja-JP" altLang="en-US" dirty="0" smtClean="0">
                <a:latin typeface="Meiryo UI" panose="020B0604030504040204" pitchFamily="50" charset="-128"/>
                <a:ea typeface="Meiryo UI" panose="020B0604030504040204" pitchFamily="50" charset="-128"/>
              </a:rPr>
              <a:t>ください。なお，特定供給の許可の有無にかかわらず監督官庁へのご</a:t>
            </a:r>
            <a:r>
              <a:rPr lang="ja-JP" altLang="en-US" dirty="0">
                <a:latin typeface="Meiryo UI" panose="020B0604030504040204" pitchFamily="50" charset="-128"/>
                <a:ea typeface="Meiryo UI" panose="020B0604030504040204" pitchFamily="50" charset="-128"/>
              </a:rPr>
              <a:t>相談</a:t>
            </a:r>
            <a:r>
              <a:rPr lang="ja-JP" altLang="en-US" dirty="0" smtClean="0">
                <a:latin typeface="Meiryo UI" panose="020B0604030504040204" pitchFamily="50" charset="-128"/>
                <a:ea typeface="Meiryo UI" panose="020B0604030504040204" pitchFamily="50" charset="-128"/>
              </a:rPr>
              <a:t>状況等を確認させていただきます。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65298903"/>
              </p:ext>
            </p:extLst>
          </p:nvPr>
        </p:nvGraphicFramePr>
        <p:xfrm>
          <a:off x="251520" y="2354168"/>
          <a:ext cx="8640961" cy="3955152"/>
        </p:xfrm>
        <a:graphic>
          <a:graphicData uri="http://schemas.openxmlformats.org/drawingml/2006/table">
            <a:tbl>
              <a:tblPr firstRow="1" bandRow="1">
                <a:tableStyleId>{5C22544A-7EE6-4342-B048-85BDC9FD1C3A}</a:tableStyleId>
              </a:tblPr>
              <a:tblGrid>
                <a:gridCol w="2520280"/>
                <a:gridCol w="1080120"/>
                <a:gridCol w="5040561"/>
              </a:tblGrid>
              <a:tr h="288031">
                <a:tc gridSpan="3">
                  <a:txBody>
                    <a:bodyPr/>
                    <a:lstStyle/>
                    <a:p>
                      <a:pPr algn="l"/>
                      <a:r>
                        <a:rPr kumimoji="1" lang="ja-JP" altLang="en-US" sz="1600" b="0" dirty="0" smtClean="0">
                          <a:latin typeface="Meiryo UI" panose="020B0604030504040204" pitchFamily="50" charset="-128"/>
                          <a:ea typeface="Meiryo UI" panose="020B0604030504040204" pitchFamily="50" charset="-128"/>
                        </a:rPr>
                        <a:t>特定供給（主なケース）</a:t>
                      </a:r>
                      <a:endParaRPr kumimoji="1" lang="ja-JP" altLang="en-US"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tr>
              <a:tr h="312792">
                <a:tc rowSpan="10">
                  <a:txBody>
                    <a:bodyPr/>
                    <a:lstStyle/>
                    <a:p>
                      <a:r>
                        <a:rPr kumimoji="1" lang="ja-JP" altLang="en-US" sz="1600" dirty="0" smtClean="0">
                          <a:latin typeface="Meiryo UI" panose="020B0604030504040204" pitchFamily="50" charset="-128"/>
                          <a:ea typeface="Meiryo UI" panose="020B0604030504040204" pitchFamily="50" charset="-128"/>
                        </a:rPr>
                        <a:t>特定供給に関し，該当する項目に「○」を付してください。</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１</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smtClean="0">
                          <a:latin typeface="Meiryo UI" panose="020B0604030504040204" pitchFamily="50" charset="-128"/>
                          <a:ea typeface="Meiryo UI" panose="020B0604030504040204" pitchFamily="50" charset="-128"/>
                        </a:rPr>
                        <a:t>自己から自己への供給のため，特定供給の許可が必要な供給行為に該当しない。</a:t>
                      </a:r>
                      <a:endParaRPr kumimoji="1" lang="en-US" altLang="ja-JP" sz="15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489">
                <a:tc vMerge="1">
                  <a:txBody>
                    <a:bodyPr/>
                    <a:lstStyle/>
                    <a:p>
                      <a:endParaRPr kumimoji="1" lang="ja-JP" altLang="en-US"/>
                    </a:p>
                  </a:txBody>
                  <a:tcPr/>
                </a:tc>
                <a:tc>
                  <a:txBody>
                    <a:bodyPr/>
                    <a:lstStyle/>
                    <a:p>
                      <a:pPr algn="ct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例）○</a:t>
                      </a:r>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tr>
              <a:tr h="2903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smtClean="0">
                          <a:latin typeface="Meiryo UI" panose="020B0604030504040204" pitchFamily="50" charset="-128"/>
                          <a:ea typeface="Meiryo UI" panose="020B0604030504040204" pitchFamily="50" charset="-128"/>
                        </a:rPr>
                        <a:t>密接な関係を有する１カ所の供給地点への供給のため，特定供給の許可が必要な供給行為に該当しない。</a:t>
                      </a:r>
                      <a:endParaRPr kumimoji="1" lang="en-US" altLang="ja-JP" sz="15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931">
                <a:tc vMerge="1">
                  <a:txBody>
                    <a:bodyPr/>
                    <a:lstStyle/>
                    <a:p>
                      <a:endParaRPr kumimoji="1" lang="ja-JP" altLang="en-US"/>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tr>
              <a:tr h="27886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smtClean="0">
                          <a:latin typeface="Meiryo UI" panose="020B0604030504040204" pitchFamily="50" charset="-128"/>
                          <a:ea typeface="Meiryo UI" panose="020B0604030504040204" pitchFamily="50" charset="-128"/>
                        </a:rPr>
                        <a:t>密接な関係を有する複数の供給地点への供給のため，特定供給の許可が必要な供給行為に該当する。</a:t>
                      </a:r>
                      <a:endParaRPr kumimoji="1" lang="en-US" altLang="ja-JP" sz="15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12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tr>
              <a:tr h="195416">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smtClean="0">
                          <a:solidFill>
                            <a:schemeClr val="tx1"/>
                          </a:solidFill>
                          <a:latin typeface="Meiryo UI" panose="020B0604030504040204" pitchFamily="50" charset="-128"/>
                          <a:ea typeface="Meiryo UI" panose="020B0604030504040204" pitchFamily="50" charset="-128"/>
                        </a:rPr>
                        <a:t>「非電気事業用電気工作物を維持し，及び運用する者」が「密接な関係を有する者」の発電に係る電気も併せて供給地点へ供給するため，特定供給の許可が必要な供給行為に該当する。</a:t>
                      </a:r>
                      <a:endParaRPr kumimoji="1" lang="en-US" altLang="ja-JP" sz="15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（次スライドの</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ケース④</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に該当）</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17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その他（</a:t>
                      </a:r>
                      <a:r>
                        <a:rPr kumimoji="1" lang="ja-JP" altLang="en-US" sz="1400" dirty="0" smtClean="0">
                          <a:solidFill>
                            <a:schemeClr val="bg1">
                              <a:lumMod val="50000"/>
                            </a:schemeClr>
                          </a:solidFill>
                          <a:latin typeface="Meiryo UI" panose="020B0604030504040204" pitchFamily="50" charset="-128"/>
                          <a:ea typeface="Meiryo UI" panose="020B0604030504040204" pitchFamily="50" charset="-128"/>
                        </a:rPr>
                        <a:t>　　　　　　　　　　内容ご記入ください　　　　　　　　　　　　</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テキスト プレースホルダ 2"/>
          <p:cNvSpPr txBox="1">
            <a:spLocks/>
          </p:cNvSpPr>
          <p:nvPr/>
        </p:nvSpPr>
        <p:spPr>
          <a:xfrm>
            <a:off x="323528" y="332656"/>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a:t>
            </a:r>
            <a:r>
              <a:rPr lang="ja-JP" altLang="en-US" dirty="0">
                <a:latin typeface="Meiryo UI" panose="020B0604030504040204" pitchFamily="50" charset="-128"/>
                <a:ea typeface="Meiryo UI" panose="020B0604030504040204" pitchFamily="50" charset="-128"/>
              </a:rPr>
              <a:t>③</a:t>
            </a:r>
            <a:r>
              <a:rPr lang="ja-JP" altLang="en-US" dirty="0" smtClean="0">
                <a:latin typeface="Meiryo UI" panose="020B0604030504040204" pitchFamily="50" charset="-128"/>
                <a:ea typeface="Meiryo UI" panose="020B0604030504040204" pitchFamily="50" charset="-128"/>
              </a:rPr>
              <a:t>（特定供給の</a:t>
            </a:r>
            <a:r>
              <a:rPr lang="ja-JP" altLang="en-US" dirty="0">
                <a:latin typeface="Meiryo UI" panose="020B0604030504040204" pitchFamily="50" charset="-128"/>
                <a:ea typeface="Meiryo UI" panose="020B0604030504040204" pitchFamily="50" charset="-128"/>
              </a:rPr>
              <a:t>許可</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3" name="正方形/長方形 2"/>
          <p:cNvSpPr/>
          <p:nvPr/>
        </p:nvSpPr>
        <p:spPr>
          <a:xfrm>
            <a:off x="107504" y="6361583"/>
            <a:ext cx="7776864" cy="307777"/>
          </a:xfrm>
          <a:prstGeom prst="rect">
            <a:avLst/>
          </a:prstGeom>
          <a:solidFill>
            <a:schemeClr val="bg1"/>
          </a:solidFill>
        </p:spPr>
        <p:txBody>
          <a:bodyPr wrap="square">
            <a:spAutoFit/>
          </a:bodyPr>
          <a:lstStyle/>
          <a:p>
            <a:pPr>
              <a:spcBef>
                <a:spcPct val="0"/>
              </a:spcBef>
            </a:pP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）特定</a:t>
            </a:r>
            <a:r>
              <a:rPr lang="ja-JP" altLang="en-US" sz="1400" dirty="0">
                <a:latin typeface="Meiryo UI" panose="020B0604030504040204" pitchFamily="50" charset="-128"/>
                <a:ea typeface="Meiryo UI" panose="020B0604030504040204" pitchFamily="50" charset="-128"/>
              </a:rPr>
              <a:t>供給については資源エネルギー庁「</a:t>
            </a:r>
            <a:r>
              <a:rPr lang="ja-JP" altLang="en-US" sz="1400" dirty="0">
                <a:latin typeface="Meiryo UI" panose="020B0604030504040204" pitchFamily="50" charset="-128"/>
                <a:ea typeface="Meiryo UI" panose="020B0604030504040204" pitchFamily="50" charset="-128"/>
                <a:hlinkClick r:id="rId2"/>
              </a:rPr>
              <a:t>自己託送に係る指針</a:t>
            </a:r>
            <a:r>
              <a:rPr lang="ja-JP" altLang="en-US" sz="1400" dirty="0" smtClean="0">
                <a:latin typeface="Meiryo UI" panose="020B0604030504040204" pitchFamily="50" charset="-128"/>
                <a:ea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rPr>
              <a:t>基づき</a:t>
            </a:r>
            <a:r>
              <a:rPr lang="ja-JP" altLang="en-US" sz="1400" dirty="0" smtClean="0">
                <a:latin typeface="Meiryo UI" panose="020B0604030504040204" pitchFamily="50" charset="-128"/>
                <a:ea typeface="Meiryo UI" panose="020B0604030504040204" pitchFamily="50" charset="-128"/>
              </a:rPr>
              <a:t>ご判断ください。</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xmlns=""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Tree>
    <p:extLst>
      <p:ext uri="{BB962C8B-B14F-4D97-AF65-F5344CB8AC3E}">
        <p14:creationId xmlns:p14="http://schemas.microsoft.com/office/powerpoint/2010/main" val="655868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8</a:t>
            </a:fld>
            <a:endParaRPr lang="ja-JP" altLang="en-US"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323528" y="332656"/>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「契約の要件」確認</a:t>
            </a:r>
            <a:r>
              <a:rPr lang="ja-JP" altLang="en-US" dirty="0">
                <a:latin typeface="Meiryo UI" panose="020B0604030504040204" pitchFamily="50" charset="-128"/>
                <a:ea typeface="Meiryo UI" panose="020B0604030504040204" pitchFamily="50" charset="-128"/>
              </a:rPr>
              <a:t>③</a:t>
            </a:r>
            <a:r>
              <a:rPr lang="ja-JP" altLang="en-US" dirty="0" smtClean="0">
                <a:latin typeface="Meiryo UI" panose="020B0604030504040204" pitchFamily="50" charset="-128"/>
                <a:ea typeface="Meiryo UI" panose="020B0604030504040204" pitchFamily="50" charset="-128"/>
              </a:rPr>
              <a:t>（特定供給の許可）</a:t>
            </a:r>
            <a:endParaRPr lang="ja-JP" altLang="en-US"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xmlns=""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pSp>
        <p:nvGrpSpPr>
          <p:cNvPr id="4" name="グループ化 3"/>
          <p:cNvGrpSpPr/>
          <p:nvPr/>
        </p:nvGrpSpPr>
        <p:grpSpPr>
          <a:xfrm>
            <a:off x="107504" y="1268760"/>
            <a:ext cx="9043641" cy="5127946"/>
            <a:chOff x="107504" y="889842"/>
            <a:chExt cx="9043641" cy="4049262"/>
          </a:xfrm>
        </p:grpSpPr>
        <p:pic>
          <p:nvPicPr>
            <p:cNvPr id="9" name="図 8"/>
            <p:cNvPicPr>
              <a:picLocks noChangeAspect="1"/>
            </p:cNvPicPr>
            <p:nvPr/>
          </p:nvPicPr>
          <p:blipFill rotWithShape="1">
            <a:blip r:embed="rId2"/>
            <a:srcRect l="12972" t="53230" r="38991" b="22864"/>
            <a:stretch/>
          </p:blipFill>
          <p:spPr>
            <a:xfrm>
              <a:off x="4468646" y="889842"/>
              <a:ext cx="4392488" cy="1165002"/>
            </a:xfrm>
            <a:prstGeom prst="rect">
              <a:avLst/>
            </a:prstGeom>
          </p:spPr>
        </p:pic>
        <p:pic>
          <p:nvPicPr>
            <p:cNvPr id="12" name="図 11"/>
            <p:cNvPicPr>
              <a:picLocks noChangeAspect="1"/>
            </p:cNvPicPr>
            <p:nvPr/>
          </p:nvPicPr>
          <p:blipFill rotWithShape="1">
            <a:blip r:embed="rId2"/>
            <a:srcRect l="12972" t="11581" r="38991" b="64948"/>
            <a:stretch/>
          </p:blipFill>
          <p:spPr>
            <a:xfrm>
              <a:off x="107504" y="942973"/>
              <a:ext cx="4392488" cy="1143744"/>
            </a:xfrm>
            <a:prstGeom prst="rect">
              <a:avLst/>
            </a:prstGeom>
          </p:spPr>
        </p:pic>
        <p:grpSp>
          <p:nvGrpSpPr>
            <p:cNvPr id="13" name="グループ化 12"/>
            <p:cNvGrpSpPr/>
            <p:nvPr/>
          </p:nvGrpSpPr>
          <p:grpSpPr>
            <a:xfrm>
              <a:off x="187658" y="2629963"/>
              <a:ext cx="4392488" cy="1584177"/>
              <a:chOff x="320486" y="4149080"/>
              <a:chExt cx="4392488" cy="1584177"/>
            </a:xfrm>
          </p:grpSpPr>
          <p:pic>
            <p:nvPicPr>
              <p:cNvPr id="14" name="図 13"/>
              <p:cNvPicPr>
                <a:picLocks noChangeAspect="1"/>
              </p:cNvPicPr>
              <p:nvPr/>
            </p:nvPicPr>
            <p:blipFill rotWithShape="1">
              <a:blip r:embed="rId3"/>
              <a:srcRect l="14563" t="21925" r="37400" b="45567"/>
              <a:stretch/>
            </p:blipFill>
            <p:spPr>
              <a:xfrm>
                <a:off x="320486" y="4149080"/>
                <a:ext cx="4392488" cy="1584177"/>
              </a:xfrm>
              <a:prstGeom prst="rect">
                <a:avLst/>
              </a:prstGeom>
            </p:spPr>
          </p:pic>
          <p:sp>
            <p:nvSpPr>
              <p:cNvPr id="15" name="正方形/長方形 14"/>
              <p:cNvSpPr/>
              <p:nvPr/>
            </p:nvSpPr>
            <p:spPr bwMode="auto">
              <a:xfrm>
                <a:off x="320486" y="5561450"/>
                <a:ext cx="1659226" cy="171807"/>
              </a:xfrm>
              <a:prstGeom prst="rect">
                <a:avLst/>
              </a:prstGeom>
              <a:solidFill>
                <a:schemeClr val="bg1"/>
              </a:solidFill>
              <a:ln w="381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grpSp>
        <p:grpSp>
          <p:nvGrpSpPr>
            <p:cNvPr id="16" name="グループ化 15"/>
            <p:cNvGrpSpPr/>
            <p:nvPr/>
          </p:nvGrpSpPr>
          <p:grpSpPr>
            <a:xfrm>
              <a:off x="4550611" y="2802539"/>
              <a:ext cx="4464496" cy="1490557"/>
              <a:chOff x="4679504" y="4242700"/>
              <a:chExt cx="4464496" cy="1490557"/>
            </a:xfrm>
          </p:grpSpPr>
          <p:pic>
            <p:nvPicPr>
              <p:cNvPr id="17" name="図 16"/>
              <p:cNvPicPr>
                <a:picLocks noChangeAspect="1"/>
              </p:cNvPicPr>
              <p:nvPr/>
            </p:nvPicPr>
            <p:blipFill rotWithShape="1">
              <a:blip r:embed="rId4"/>
              <a:srcRect l="13776" t="26358" r="37400" b="38179"/>
              <a:stretch/>
            </p:blipFill>
            <p:spPr>
              <a:xfrm>
                <a:off x="4679504" y="4242700"/>
                <a:ext cx="4464496" cy="1490557"/>
              </a:xfrm>
              <a:prstGeom prst="rect">
                <a:avLst/>
              </a:prstGeom>
            </p:spPr>
          </p:pic>
          <p:sp>
            <p:nvSpPr>
              <p:cNvPr id="18" name="正方形/長方形 17"/>
              <p:cNvSpPr/>
              <p:nvPr/>
            </p:nvSpPr>
            <p:spPr bwMode="auto">
              <a:xfrm>
                <a:off x="4737765" y="5575346"/>
                <a:ext cx="1659226" cy="157911"/>
              </a:xfrm>
              <a:prstGeom prst="rect">
                <a:avLst/>
              </a:prstGeom>
              <a:solidFill>
                <a:schemeClr val="bg1"/>
              </a:solidFill>
              <a:ln w="381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grpSp>
        <p:sp>
          <p:nvSpPr>
            <p:cNvPr id="19" name="テキスト ボックス 18"/>
            <p:cNvSpPr txBox="1"/>
            <p:nvPr/>
          </p:nvSpPr>
          <p:spPr>
            <a:xfrm>
              <a:off x="179512" y="2218104"/>
              <a:ext cx="4109645" cy="227091"/>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err="1">
                  <a:latin typeface="Meiryo UI" panose="020B0604030504040204" pitchFamily="50" charset="-128"/>
                  <a:ea typeface="Meiryo UI" panose="020B0604030504040204" pitchFamily="50" charset="-128"/>
                </a:rPr>
                <a:t>への</a:t>
              </a:r>
              <a:r>
                <a:rPr kumimoji="1" lang="ja-JP" altLang="en-US" sz="1400" dirty="0">
                  <a:latin typeface="Meiryo UI" panose="020B0604030504040204" pitchFamily="50" charset="-128"/>
                  <a:ea typeface="Meiryo UI" panose="020B0604030504040204" pitchFamily="50" charset="-128"/>
                </a:rPr>
                <a:t>供給，特定供給の許可不要</a:t>
              </a:r>
            </a:p>
          </p:txBody>
        </p:sp>
        <p:sp>
          <p:nvSpPr>
            <p:cNvPr id="20" name="テキスト ボックス 19"/>
            <p:cNvSpPr txBox="1"/>
            <p:nvPr/>
          </p:nvSpPr>
          <p:spPr>
            <a:xfrm>
              <a:off x="4773238" y="2113979"/>
              <a:ext cx="4377907" cy="386053"/>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⇒密接な関係</a:t>
              </a:r>
              <a:r>
                <a:rPr kumimoji="1" lang="en-US" altLang="ja-JP" sz="1400" dirty="0">
                  <a:latin typeface="Meiryo UI" panose="020B0604030504040204" pitchFamily="50" charset="-128"/>
                  <a:ea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rPr>
                <a:t>（グループ会社等）への供給</a:t>
              </a:r>
              <a:endParaRPr lang="en-US" altLang="ja-JP" sz="140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１の需要に応ずる供給のため特定供給の許可不要</a:t>
              </a:r>
            </a:p>
          </p:txBody>
        </p:sp>
        <p:sp>
          <p:nvSpPr>
            <p:cNvPr id="21" name="テキスト ボックス 20"/>
            <p:cNvSpPr txBox="1"/>
            <p:nvPr/>
          </p:nvSpPr>
          <p:spPr>
            <a:xfrm>
              <a:off x="158341" y="4239398"/>
              <a:ext cx="4377907" cy="386053"/>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自己以外で</a:t>
              </a:r>
              <a:r>
                <a:rPr kumimoji="1" lang="ja-JP" altLang="en-US" sz="1400" dirty="0" smtClean="0">
                  <a:latin typeface="Meiryo UI" panose="020B0604030504040204" pitchFamily="50" charset="-128"/>
                  <a:ea typeface="Meiryo UI" panose="020B0604030504040204" pitchFamily="50" charset="-128"/>
                </a:rPr>
                <a:t>は，１</a:t>
              </a:r>
              <a:r>
                <a:rPr kumimoji="1" lang="ja-JP" altLang="en-US" sz="1400" dirty="0">
                  <a:latin typeface="Meiryo UI" panose="020B0604030504040204" pitchFamily="50" charset="-128"/>
                  <a:ea typeface="Meiryo UI" panose="020B0604030504040204" pitchFamily="50" charset="-128"/>
                </a:rPr>
                <a:t>の需要に応ずる供給の</a:t>
              </a:r>
              <a:r>
                <a:rPr lang="ja-JP" altLang="en-US" sz="1400" dirty="0">
                  <a:latin typeface="Meiryo UI" panose="020B0604030504040204" pitchFamily="50" charset="-128"/>
                  <a:ea typeface="Meiryo UI" panose="020B0604030504040204" pitchFamily="50" charset="-128"/>
                </a:rPr>
                <a:t>ため，特定</a:t>
              </a:r>
              <a:r>
                <a:rPr kumimoji="1" lang="ja-JP" altLang="en-US" sz="1400" dirty="0">
                  <a:latin typeface="Meiryo UI" panose="020B0604030504040204" pitchFamily="50" charset="-128"/>
                  <a:ea typeface="Meiryo UI" panose="020B0604030504040204" pitchFamily="50" charset="-128"/>
                </a:rPr>
                <a:t>供給の許可不要</a:t>
              </a:r>
            </a:p>
          </p:txBody>
        </p:sp>
        <p:sp>
          <p:nvSpPr>
            <p:cNvPr id="22" name="テキスト ボックス 21"/>
            <p:cNvSpPr txBox="1"/>
            <p:nvPr/>
          </p:nvSpPr>
          <p:spPr>
            <a:xfrm>
              <a:off x="4608673" y="4253670"/>
              <a:ext cx="4377907" cy="386053"/>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密接な関係</a:t>
              </a:r>
              <a:r>
                <a:rPr kumimoji="1" lang="en-US" altLang="ja-JP" sz="1400" dirty="0">
                  <a:latin typeface="Meiryo UI" panose="020B0604030504040204" pitchFamily="50" charset="-128"/>
                  <a:ea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または密接な関係</a:t>
              </a:r>
              <a:r>
                <a:rPr kumimoji="1"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に応ずる供給の</a:t>
              </a:r>
              <a:r>
                <a:rPr lang="ja-JP" altLang="en-US" sz="1400" dirty="0" smtClean="0">
                  <a:latin typeface="Meiryo UI" panose="020B0604030504040204" pitchFamily="50" charset="-128"/>
                  <a:ea typeface="Meiryo UI" panose="020B0604030504040204" pitchFamily="50" charset="-128"/>
                </a:rPr>
                <a:t>ため，特定</a:t>
              </a:r>
              <a:r>
                <a:rPr lang="ja-JP" altLang="en-US" sz="1400" dirty="0">
                  <a:latin typeface="Meiryo UI" panose="020B0604030504040204" pitchFamily="50" charset="-128"/>
                  <a:ea typeface="Meiryo UI" panose="020B0604030504040204" pitchFamily="50" charset="-128"/>
                </a:rPr>
                <a:t>供給の許可が必要</a:t>
              </a:r>
              <a:endParaRPr kumimoji="1" lang="ja-JP" altLang="en-US" sz="1400" dirty="0">
                <a:latin typeface="Meiryo UI" panose="020B0604030504040204" pitchFamily="50" charset="-128"/>
                <a:ea typeface="Meiryo UI" panose="020B0604030504040204" pitchFamily="50" charset="-128"/>
              </a:endParaRPr>
            </a:p>
          </p:txBody>
        </p:sp>
        <p:sp>
          <p:nvSpPr>
            <p:cNvPr id="23" name="テキスト ボックス 22"/>
            <p:cNvSpPr txBox="1">
              <a:spLocks noChangeArrowheads="1"/>
            </p:cNvSpPr>
            <p:nvPr/>
          </p:nvSpPr>
          <p:spPr bwMode="auto">
            <a:xfrm>
              <a:off x="323528" y="4662105"/>
              <a:ext cx="46716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latin typeface="Meiryo UI" panose="020B0604030504040204" pitchFamily="50" charset="-128"/>
                  <a:ea typeface="Meiryo UI" panose="020B0604030504040204" pitchFamily="50" charset="-128"/>
                </a:rPr>
                <a:t>出典：</a:t>
              </a:r>
              <a:r>
                <a:rPr lang="ja-JP" altLang="en-US" sz="1200" dirty="0">
                  <a:latin typeface="Meiryo UI" panose="020B0604030504040204" pitchFamily="50" charset="-128"/>
                  <a:ea typeface="Meiryo UI" panose="020B0604030504040204" pitchFamily="50" charset="-128"/>
                  <a:hlinkClick r:id="rId5"/>
                </a:rPr>
                <a:t>経済産業省 資源エネルギー庁</a:t>
              </a:r>
              <a:r>
                <a:rPr lang="en-US" altLang="ja-JP" sz="1200" dirty="0" smtClean="0">
                  <a:latin typeface="Meiryo UI" panose="020B0604030504040204" pitchFamily="50" charset="-128"/>
                  <a:ea typeface="Meiryo UI" panose="020B0604030504040204" pitchFamily="50" charset="-128"/>
                  <a:hlinkClick r:id="rId5"/>
                </a:rPr>
                <a:t>HP</a:t>
              </a:r>
              <a:r>
                <a:rPr lang="en-US" altLang="ja-JP" sz="1200" baseline="300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　図表について抜粋</a:t>
              </a:r>
              <a:endParaRPr lang="en-US" altLang="ja-JP" sz="1200" dirty="0">
                <a:latin typeface="Meiryo UI" panose="020B0604030504040204" pitchFamily="50" charset="-128"/>
                <a:ea typeface="Meiryo UI" panose="020B0604030504040204" pitchFamily="50" charset="-128"/>
              </a:endParaRPr>
            </a:p>
          </p:txBody>
        </p:sp>
      </p:grpSp>
      <p:sp>
        <p:nvSpPr>
          <p:cNvPr id="5" name="テキスト ボックス 4"/>
          <p:cNvSpPr txBox="1"/>
          <p:nvPr/>
        </p:nvSpPr>
        <p:spPr>
          <a:xfrm>
            <a:off x="323528" y="1124744"/>
            <a:ext cx="172819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ケース①</a:t>
            </a:r>
            <a:r>
              <a:rPr kumimoji="1"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499992" y="1124744"/>
            <a:ext cx="172819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ケース②</a:t>
            </a:r>
            <a:r>
              <a:rPr kumimoji="1"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23528" y="3501008"/>
            <a:ext cx="172819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ケース③</a:t>
            </a:r>
            <a:r>
              <a:rPr kumimoji="1"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499992" y="3501008"/>
            <a:ext cx="1728192"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ケース④</a:t>
            </a:r>
            <a:r>
              <a:rPr kumimoji="1"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79512" y="764704"/>
            <a:ext cx="1152128" cy="369332"/>
          </a:xfrm>
          <a:prstGeom prst="rect">
            <a:avLst/>
          </a:prstGeom>
          <a:noFill/>
        </p:spPr>
        <p:txBody>
          <a:bodyPr wrap="square" rtlCol="0" anchor="ctr">
            <a:spAutoFit/>
          </a:bodyPr>
          <a:lstStyle/>
          <a:p>
            <a:pPr algn="ctr"/>
            <a:r>
              <a:rPr kumimoji="1" lang="ja-JP" altLang="en-US" dirty="0" smtClean="0">
                <a:latin typeface="Meiryo UI" panose="020B0604030504040204" pitchFamily="50" charset="-128"/>
                <a:ea typeface="Meiryo UI" panose="020B0604030504040204" pitchFamily="50" charset="-128"/>
              </a:rPr>
              <a:t>＜参考＞</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3161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PCO_PG_powerpoint-temp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TEPCO_PG_powerpoint-temp_04</Template>
  <TotalTime>0</TotalTime>
  <Words>3263</Words>
  <Application>Microsoft Office PowerPoint</Application>
  <PresentationFormat>画面に合わせる (4:3)</PresentationFormat>
  <Paragraphs>348</Paragraphs>
  <Slides>17</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ＭＳ Ｐゴシック</vt:lpstr>
      <vt:lpstr>ＭＳ ゴシック</vt:lpstr>
      <vt:lpstr>メイリオ</vt:lpstr>
      <vt:lpstr>Arial</vt:lpstr>
      <vt:lpstr>Calibri</vt:lpstr>
      <vt:lpstr>Times New Roman</vt:lpstr>
      <vt:lpstr>Wingdings</vt:lpstr>
      <vt:lpstr>TEPCO_PG_powerpoint-temp_04</vt:lpstr>
      <vt:lpstr>自己託送開始に向けた事前確認事項について （契約の要件等確認フォーマット）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2022-08-17T23:51:17Z</dcterms:created>
  <dcterms:modified xsi:type="dcterms:W3CDTF">2022-11-14T04:02:40Z</dcterms:modified>
</cp:coreProperties>
</file>